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7" d="100"/>
          <a:sy n="87" d="100"/>
        </p:scale>
        <p:origin x="131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FFC6DA-8B7A-403A-A7DD-AC30718419F1}" type="datetimeFigureOut">
              <a:rPr lang="en-US" smtClean="0"/>
              <a:t>5/27/2016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303051-72EF-4147-A52A-A923D4F3F333}" type="slidenum">
              <a:rPr lang="en-US" smtClean="0"/>
              <a:t>‹#›</a:t>
            </a:fld>
            <a:endParaRPr lang="en-US"/>
          </a:p>
        </p:txBody>
      </p:sp>
    </p:spTree>
    <p:extLst>
      <p:ext uri="{BB962C8B-B14F-4D97-AF65-F5344CB8AC3E}">
        <p14:creationId xmlns:p14="http://schemas.microsoft.com/office/powerpoint/2010/main" val="1261983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 to this point,</a:t>
            </a:r>
            <a:r>
              <a:rPr lang="en-US" baseline="0" dirty="0"/>
              <a:t> we have not had much spoken about the mysterious Babylon. We had a short burst in 14:8 of her demise and crime. We find her end again referred to in the seventh bowl in 16:19 where she is divided into three parts and her power is destroyed. This inspired text reaches a climax about Babylon in chapters 17-19. That so much ink is spilt on her shows us the significance of the event. Without this text we would be left to wonder who Babylon is exactly. This section shows us her story, her identification and her end. Chapter 17  explains her identity. Chapter 18 describes her fall. Chapter 19 the rejoicing over her by the faithful.</a:t>
            </a:r>
          </a:p>
          <a:p>
            <a:endParaRPr lang="en-US" baseline="0" dirty="0"/>
          </a:p>
          <a:p>
            <a:r>
              <a:rPr lang="en-US" baseline="0" dirty="0"/>
              <a:t>There are three distinct alleys with Satan. There is the sea-beast (13:1-4). This speaks of Satan’s use of intimidation. There is the land beast (aka “false prophet”) found in 13:11ff. This speaks of Satan’s use of deception (13:11-14). Babylon the great is the city which sits upon the beast (17:1, 2). She is Satan’s tool of seduction. </a:t>
            </a:r>
          </a:p>
          <a:p>
            <a:endParaRPr lang="en-US" baseline="0" dirty="0"/>
          </a:p>
          <a:p>
            <a:r>
              <a:rPr lang="en-US" baseline="0" dirty="0"/>
              <a:t>This is important because man’s walk is composed by three things. He walks according to his will, his intellect, and his emotion.  Satan will try to control his walk by intimidating his will. Or he will try to cloud his intellect with misinformation and deception. His third approach is to seduce by what he is emotionally attracted to. Make no mistake, he often succeeds in one of these areas to derail us.</a:t>
            </a:r>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9770775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29</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900387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Arial"/>
                <a:ea typeface="+mn-ea"/>
                <a:cs typeface="+mn-cs"/>
              </a:rPr>
              <a:t>If God can confuse the population of the world when they had one language, he can easily bring down the mighty Roman empire.</a:t>
            </a:r>
          </a:p>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32</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280083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Satan divided…Mark 3:23-26.</a:t>
            </a:r>
          </a:p>
          <a:p>
            <a:endParaRPr lang="en-US" dirty="0"/>
          </a:p>
          <a:p>
            <a:r>
              <a:rPr lang="en-US" dirty="0"/>
              <a:t>Naked is to be shamed.</a:t>
            </a:r>
          </a:p>
          <a:p>
            <a:r>
              <a:rPr lang="en-US" dirty="0"/>
              <a:t>Eating flesh is a godless barbaric act of savagery.</a:t>
            </a:r>
            <a:r>
              <a:rPr lang="en-US" baseline="0" dirty="0"/>
              <a:t> Micah 3:2, 3, “You who hate good and love evil; Who strip the skin from My people, And the flesh from their bones;</a:t>
            </a:r>
          </a:p>
          <a:p>
            <a:r>
              <a:rPr lang="en-US" baseline="0" dirty="0"/>
              <a:t>3  Who also eat the flesh of My people, Flay their skin from them, Break their bones, And chop them in pieces Like meat for the pot, Like flesh in the caldron."</a:t>
            </a:r>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37</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713734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ü"/>
            </a:pPr>
            <a:r>
              <a:rPr lang="en-US" dirty="0"/>
              <a:t>We need to know that. We may be confused how the most arrogant </a:t>
            </a:r>
            <a:r>
              <a:rPr lang="en-US" baseline="0" dirty="0"/>
              <a:t>most hated of men can rise to such power, yet, God can use that to fulfill His purpose. Neither does it mean that they will not be held accountable and punished when God is done (see Isa. 10:5-12).</a:t>
            </a:r>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38</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12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Rectangle 3"/>
          <p:cNvSpPr>
            <a:spLocks noGrp="1" noChangeArrowheads="1"/>
          </p:cNvSpPr>
          <p:nvPr>
            <p:ph type="dt" idx="1"/>
          </p:nvPr>
        </p:nvSpPr>
        <p:spPr>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Rectangle 6"/>
          <p:cNvSpPr>
            <a:spLocks noGrp="1" noChangeArrowheads="1"/>
          </p:cNvSpPr>
          <p:nvPr>
            <p:ph type="ftr" sz="quarter" idx="4"/>
          </p:nvPr>
        </p:nvSpPr>
        <p:spPr>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Rectangle 7"/>
          <p:cNvSpPr>
            <a:spLocks noGrp="1" noChangeArrowheads="1"/>
          </p:cNvSpPr>
          <p:nvPr>
            <p:ph type="sldNum" sz="quarter" idx="5"/>
          </p:nvPr>
        </p:nvSpPr>
        <p:spPr>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18C762E-40F7-415D-B1D3-E13549BD3769}"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r>
              <a:rPr lang="en-US" sz="1200" kern="1200" dirty="0">
                <a:solidFill>
                  <a:schemeClr val="tx1"/>
                </a:solidFill>
                <a:effectLst/>
                <a:latin typeface="Times New Roman" panose="02020603050405020304" pitchFamily="18" charset="0"/>
                <a:ea typeface="+mn-ea"/>
                <a:cs typeface="+mn-cs"/>
              </a:rPr>
              <a:t>It only makes sense that Rome sat upon this kingdom and not Jerusalem.</a:t>
            </a:r>
            <a:endParaRPr lang="en-US" altLang="en-US" dirty="0"/>
          </a:p>
        </p:txBody>
      </p:sp>
    </p:spTree>
    <p:extLst>
      <p:ext uri="{BB962C8B-B14F-4D97-AF65-F5344CB8AC3E}">
        <p14:creationId xmlns:p14="http://schemas.microsoft.com/office/powerpoint/2010/main" val="1438858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Purple, the attire of rulers</a:t>
            </a:r>
            <a:r>
              <a:rPr lang="en-US" baseline="0" dirty="0"/>
              <a:t> and wealthy people (Lk. 16:19). If she were a woman today, she would be on TV in the </a:t>
            </a:r>
            <a:r>
              <a:rPr lang="en-US" i="1" baseline="0" dirty="0"/>
              <a:t>Lifestyles of the Rich and Famous. </a:t>
            </a:r>
          </a:p>
          <a:p>
            <a:endParaRPr lang="en-US" i="0" baseline="0" dirty="0"/>
          </a:p>
          <a:p>
            <a:r>
              <a:rPr lang="en-US" i="0" baseline="0" dirty="0"/>
              <a:t>Seven mountains is another indicator of Rome. The Seven hills of Rome were a commonplace figure with Latin poets. </a:t>
            </a:r>
            <a:endParaRPr lang="en-US" i="0" dirty="0"/>
          </a:p>
          <a:p>
            <a:endParaRPr lang="en-US" dirty="0"/>
          </a:p>
          <a:p>
            <a:r>
              <a:rPr lang="en-US" dirty="0"/>
              <a:t>“Reigns” present tense.</a:t>
            </a:r>
            <a:r>
              <a:rPr lang="en-US" baseline="0" dirty="0"/>
              <a:t> Which city would the readers in John’s day thought of with this expression in 17:18? The only city that qualified was Rome. </a:t>
            </a:r>
            <a:r>
              <a:rPr lang="en-US" dirty="0"/>
              <a:t>They are as kings in reigning</a:t>
            </a:r>
            <a:r>
              <a:rPr lang="en-US" baseline="0" dirty="0"/>
              <a:t> with the beast (17:12).</a:t>
            </a:r>
          </a:p>
          <a:p>
            <a:endParaRPr lang="en-US" baseline="0" dirty="0"/>
          </a:p>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7541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made evident by the expression of laying hands on someone</a:t>
            </a:r>
            <a:r>
              <a:rPr lang="en-US" baseline="0" dirty="0"/>
              <a:t> (Lk. 20:19; Acts 8:19; 28:8)</a:t>
            </a:r>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66750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[Babylon] has written all over her is fornication, fornication, fornication. We are only too familiar with this word’s Greek root, </a:t>
            </a:r>
            <a:r>
              <a:rPr lang="en-US" i="1" dirty="0"/>
              <a:t>porn-</a:t>
            </a:r>
            <a:r>
              <a:rPr lang="en-US" i="0" dirty="0"/>
              <a:t>’ and five times John repeat it, not as one relishing it but as one trying to vainly to spit out a filthy taste.” –Wilcock, Michael, </a:t>
            </a:r>
            <a:r>
              <a:rPr lang="en-US" i="1" dirty="0"/>
              <a:t>The Message of Revelation: I saw Heaven Opened, </a:t>
            </a:r>
            <a:r>
              <a:rPr lang="en-US" i="0" dirty="0"/>
              <a:t>The Bible Speaks Today, ed. John R. W. Stott, 1975.</a:t>
            </a:r>
            <a:r>
              <a:rPr lang="en-US" i="0" baseline="0" dirty="0"/>
              <a:t> p. 159.</a:t>
            </a:r>
            <a:endParaRPr lang="en-US" dirty="0"/>
          </a:p>
          <a:p>
            <a:endParaRPr lang="en-US" dirty="0"/>
          </a:p>
          <a:p>
            <a:r>
              <a:rPr lang="en-US" dirty="0"/>
              <a:t>The</a:t>
            </a:r>
            <a:r>
              <a:rPr lang="en-US" baseline="0" dirty="0"/>
              <a:t> word adultery is not used here as some translations supply. It is fornication. This again emphasizes the seductive element of the Devil’s work. </a:t>
            </a:r>
          </a:p>
          <a:p>
            <a:endParaRPr lang="en-US" dirty="0"/>
          </a:p>
          <a:p>
            <a:r>
              <a:rPr lang="en-US" dirty="0"/>
              <a:t>Rome preferred</a:t>
            </a:r>
            <a:r>
              <a:rPr lang="en-US" baseline="0" dirty="0"/>
              <a:t> to retain local authorities who would comply with the emperor. The Herod dynasty is an example of this. </a:t>
            </a:r>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217203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many waters—her relationship</a:t>
            </a:r>
            <a:r>
              <a:rPr lang="en-US" baseline="0" dirty="0"/>
              <a:t> to the masses of </a:t>
            </a:r>
            <a:r>
              <a:rPr lang="en-US" dirty="0"/>
              <a:t>humanity.</a:t>
            </a:r>
            <a:r>
              <a:rPr lang="en-US" baseline="0" dirty="0"/>
              <a:t> O</a:t>
            </a:r>
            <a:r>
              <a:rPr lang="en-US" dirty="0"/>
              <a:t>n the beast—her</a:t>
            </a:r>
            <a:r>
              <a:rPr lang="en-US" baseline="0" dirty="0"/>
              <a:t> </a:t>
            </a:r>
            <a:r>
              <a:rPr lang="en-US" dirty="0"/>
              <a:t>relationship to the empire.</a:t>
            </a:r>
            <a:r>
              <a:rPr lang="en-US" baseline="0" dirty="0"/>
              <a:t> Sitting on speaks of her rule and control. </a:t>
            </a:r>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435513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not unusual</a:t>
            </a:r>
            <a:r>
              <a:rPr lang="en-US" baseline="0" dirty="0"/>
              <a:t> to find a city described as a harlot.  Nineveh was referred to as such in Nahum. Jerusalem was in Jer. 2:20. </a:t>
            </a:r>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574479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14</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083831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15</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457012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CF8231-B8DF-4796-8AC7-9102073E653B}"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E24EF-AC8E-4BDC-8731-A5E07A72937F}" type="slidenum">
              <a:rPr lang="en-US" smtClean="0"/>
              <a:t>‹#›</a:t>
            </a:fld>
            <a:endParaRPr lang="en-US"/>
          </a:p>
        </p:txBody>
      </p:sp>
    </p:spTree>
    <p:extLst>
      <p:ext uri="{BB962C8B-B14F-4D97-AF65-F5344CB8AC3E}">
        <p14:creationId xmlns:p14="http://schemas.microsoft.com/office/powerpoint/2010/main" val="1445668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CF8231-B8DF-4796-8AC7-9102073E653B}"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E24EF-AC8E-4BDC-8731-A5E07A72937F}" type="slidenum">
              <a:rPr lang="en-US" smtClean="0"/>
              <a:t>‹#›</a:t>
            </a:fld>
            <a:endParaRPr lang="en-US"/>
          </a:p>
        </p:txBody>
      </p:sp>
    </p:spTree>
    <p:extLst>
      <p:ext uri="{BB962C8B-B14F-4D97-AF65-F5344CB8AC3E}">
        <p14:creationId xmlns:p14="http://schemas.microsoft.com/office/powerpoint/2010/main" val="698067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CF8231-B8DF-4796-8AC7-9102073E653B}"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E24EF-AC8E-4BDC-8731-A5E07A72937F}" type="slidenum">
              <a:rPr lang="en-US" smtClean="0"/>
              <a:t>‹#›</a:t>
            </a:fld>
            <a:endParaRPr lang="en-US"/>
          </a:p>
        </p:txBody>
      </p:sp>
    </p:spTree>
    <p:extLst>
      <p:ext uri="{BB962C8B-B14F-4D97-AF65-F5344CB8AC3E}">
        <p14:creationId xmlns:p14="http://schemas.microsoft.com/office/powerpoint/2010/main" val="1119373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39800" y="3048000"/>
            <a:ext cx="7772400" cy="1143000"/>
          </a:xfrm>
        </p:spPr>
        <p:txBody>
          <a:bodyPr/>
          <a:lstStyle>
            <a:lvl1pPr>
              <a:defRPr/>
            </a:lvl1pPr>
          </a:lstStyle>
          <a:p>
            <a:pPr lvl="0"/>
            <a:r>
              <a:rPr lang="en-US" altLang="en-US" noProof="0"/>
              <a:t>Click to edit Master title style</a:t>
            </a:r>
          </a:p>
        </p:txBody>
      </p:sp>
      <p:sp>
        <p:nvSpPr>
          <p:cNvPr id="2051" name="Rectangle 3"/>
          <p:cNvSpPr>
            <a:spLocks noGrp="1" noChangeArrowheads="1"/>
          </p:cNvSpPr>
          <p:nvPr>
            <p:ph type="subTitle" idx="1"/>
          </p:nvPr>
        </p:nvSpPr>
        <p:spPr>
          <a:xfrm>
            <a:off x="1625600" y="4648200"/>
            <a:ext cx="6400800" cy="1752600"/>
          </a:xfrm>
        </p:spPr>
        <p:txBody>
          <a:bodyPr/>
          <a:lstStyle>
            <a:lvl1pPr marL="0" indent="0" algn="ctr">
              <a:buFontTx/>
              <a:buNone/>
              <a:defRPr sz="3600"/>
            </a:lvl1pPr>
          </a:lstStyle>
          <a:p>
            <a:pPr lvl="0"/>
            <a:r>
              <a:rPr lang="en-US" altLang="en-US" noProof="0"/>
              <a:t>Click to edit Master subtitle style</a:t>
            </a:r>
          </a:p>
        </p:txBody>
      </p:sp>
      <p:sp>
        <p:nvSpPr>
          <p:cNvPr id="2052" name="Rectangle 4"/>
          <p:cNvSpPr>
            <a:spLocks noGrp="1" noChangeArrowheads="1"/>
          </p:cNvSpPr>
          <p:nvPr>
            <p:ph type="dt" sz="half" idx="2"/>
          </p:nvPr>
        </p:nvSpPr>
        <p:spPr/>
        <p:txBody>
          <a:bodyPr/>
          <a:lstStyle>
            <a:lvl1pPr>
              <a:defRPr/>
            </a:lvl1pPr>
          </a:lstStyle>
          <a:p>
            <a:endParaRPr lang="en-US" altLang="en-US"/>
          </a:p>
        </p:txBody>
      </p:sp>
      <p:sp>
        <p:nvSpPr>
          <p:cNvPr id="2053" name="Rectangle 5"/>
          <p:cNvSpPr>
            <a:spLocks noGrp="1" noChangeArrowheads="1"/>
          </p:cNvSpPr>
          <p:nvPr>
            <p:ph type="ftr" sz="quarter" idx="3"/>
          </p:nvPr>
        </p:nvSpPr>
        <p:spPr/>
        <p:txBody>
          <a:bodyPr/>
          <a:lstStyle>
            <a:lvl1pPr>
              <a:defRPr/>
            </a:lvl1pPr>
          </a:lstStyle>
          <a:p>
            <a:endParaRPr lang="en-US" altLang="en-US"/>
          </a:p>
        </p:txBody>
      </p:sp>
      <p:sp>
        <p:nvSpPr>
          <p:cNvPr id="2054" name="Rectangle 6"/>
          <p:cNvSpPr>
            <a:spLocks noGrp="1" noChangeArrowheads="1"/>
          </p:cNvSpPr>
          <p:nvPr>
            <p:ph type="sldNum" sz="quarter" idx="4"/>
          </p:nvPr>
        </p:nvSpPr>
        <p:spPr/>
        <p:txBody>
          <a:bodyPr/>
          <a:lstStyle>
            <a:lvl1pPr>
              <a:defRPr/>
            </a:lvl1pPr>
          </a:lstStyle>
          <a:p>
            <a:fld id="{8E2B5149-A0A8-4A32-92EA-4B2BB9412872}" type="slidenum">
              <a:rPr lang="en-US" altLang="en-US"/>
              <a:pPr/>
              <a:t>‹#›</a:t>
            </a:fld>
            <a:endParaRPr lang="en-US" altLang="en-US"/>
          </a:p>
        </p:txBody>
      </p:sp>
    </p:spTree>
    <p:extLst>
      <p:ext uri="{BB962C8B-B14F-4D97-AF65-F5344CB8AC3E}">
        <p14:creationId xmlns:p14="http://schemas.microsoft.com/office/powerpoint/2010/main" val="1622824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4F6F2B2-65C7-4205-9E56-A1EF31B76A11}" type="slidenum">
              <a:rPr lang="en-US" altLang="en-US"/>
              <a:pPr/>
              <a:t>‹#›</a:t>
            </a:fld>
            <a:endParaRPr lang="en-US" altLang="en-US"/>
          </a:p>
        </p:txBody>
      </p:sp>
    </p:spTree>
    <p:extLst>
      <p:ext uri="{BB962C8B-B14F-4D97-AF65-F5344CB8AC3E}">
        <p14:creationId xmlns:p14="http://schemas.microsoft.com/office/powerpoint/2010/main" val="2954044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CBDC6B7-EF1A-4870-A1F5-B3CBF7A6CD5E}" type="slidenum">
              <a:rPr lang="en-US" altLang="en-US"/>
              <a:pPr/>
              <a:t>‹#›</a:t>
            </a:fld>
            <a:endParaRPr lang="en-US" altLang="en-US"/>
          </a:p>
        </p:txBody>
      </p:sp>
    </p:spTree>
    <p:extLst>
      <p:ext uri="{BB962C8B-B14F-4D97-AF65-F5344CB8AC3E}">
        <p14:creationId xmlns:p14="http://schemas.microsoft.com/office/powerpoint/2010/main" val="430512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28700" y="2108200"/>
            <a:ext cx="3654425" cy="3579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35525" y="2108200"/>
            <a:ext cx="3654425" cy="3579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7C561CB-6D41-46A0-8C72-95BFC47BCFAB}" type="slidenum">
              <a:rPr lang="en-US" altLang="en-US"/>
              <a:pPr/>
              <a:t>‹#›</a:t>
            </a:fld>
            <a:endParaRPr lang="en-US" altLang="en-US"/>
          </a:p>
        </p:txBody>
      </p:sp>
    </p:spTree>
    <p:extLst>
      <p:ext uri="{BB962C8B-B14F-4D97-AF65-F5344CB8AC3E}">
        <p14:creationId xmlns:p14="http://schemas.microsoft.com/office/powerpoint/2010/main" val="4023912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005E05DF-49A9-45F0-9DC6-4CFE3E3E537B}" type="slidenum">
              <a:rPr lang="en-US" altLang="en-US"/>
              <a:pPr/>
              <a:t>‹#›</a:t>
            </a:fld>
            <a:endParaRPr lang="en-US" altLang="en-US"/>
          </a:p>
        </p:txBody>
      </p:sp>
    </p:spTree>
    <p:extLst>
      <p:ext uri="{BB962C8B-B14F-4D97-AF65-F5344CB8AC3E}">
        <p14:creationId xmlns:p14="http://schemas.microsoft.com/office/powerpoint/2010/main" val="898708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16F6AABF-5446-4EB4-91A9-127019AE8273}" type="slidenum">
              <a:rPr lang="en-US" altLang="en-US"/>
              <a:pPr/>
              <a:t>‹#›</a:t>
            </a:fld>
            <a:endParaRPr lang="en-US" altLang="en-US"/>
          </a:p>
        </p:txBody>
      </p:sp>
    </p:spTree>
    <p:extLst>
      <p:ext uri="{BB962C8B-B14F-4D97-AF65-F5344CB8AC3E}">
        <p14:creationId xmlns:p14="http://schemas.microsoft.com/office/powerpoint/2010/main" val="11030702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17A94CE9-2C66-4D4E-8ACC-7B38CB94BE99}" type="slidenum">
              <a:rPr lang="en-US" altLang="en-US"/>
              <a:pPr/>
              <a:t>‹#›</a:t>
            </a:fld>
            <a:endParaRPr lang="en-US" altLang="en-US"/>
          </a:p>
        </p:txBody>
      </p:sp>
    </p:spTree>
    <p:extLst>
      <p:ext uri="{BB962C8B-B14F-4D97-AF65-F5344CB8AC3E}">
        <p14:creationId xmlns:p14="http://schemas.microsoft.com/office/powerpoint/2010/main" val="2323395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08D3D6B-416C-44CB-B68B-51BE3654F549}" type="slidenum">
              <a:rPr lang="en-US" altLang="en-US"/>
              <a:pPr/>
              <a:t>‹#›</a:t>
            </a:fld>
            <a:endParaRPr lang="en-US" altLang="en-US"/>
          </a:p>
        </p:txBody>
      </p:sp>
    </p:spTree>
    <p:extLst>
      <p:ext uri="{BB962C8B-B14F-4D97-AF65-F5344CB8AC3E}">
        <p14:creationId xmlns:p14="http://schemas.microsoft.com/office/powerpoint/2010/main" val="297559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CF8231-B8DF-4796-8AC7-9102073E653B}"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E24EF-AC8E-4BDC-8731-A5E07A72937F}" type="slidenum">
              <a:rPr lang="en-US" smtClean="0"/>
              <a:t>‹#›</a:t>
            </a:fld>
            <a:endParaRPr lang="en-US"/>
          </a:p>
        </p:txBody>
      </p:sp>
    </p:spTree>
    <p:extLst>
      <p:ext uri="{BB962C8B-B14F-4D97-AF65-F5344CB8AC3E}">
        <p14:creationId xmlns:p14="http://schemas.microsoft.com/office/powerpoint/2010/main" val="33801010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F472F7E-13A0-4936-A6F2-AE442A90D065}" type="slidenum">
              <a:rPr lang="en-US" altLang="en-US"/>
              <a:pPr/>
              <a:t>‹#›</a:t>
            </a:fld>
            <a:endParaRPr lang="en-US" altLang="en-US"/>
          </a:p>
        </p:txBody>
      </p:sp>
    </p:spTree>
    <p:extLst>
      <p:ext uri="{BB962C8B-B14F-4D97-AF65-F5344CB8AC3E}">
        <p14:creationId xmlns:p14="http://schemas.microsoft.com/office/powerpoint/2010/main" val="1382648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D4F9868-8B5F-4167-A42B-8CFB1CF9BFE4}" type="slidenum">
              <a:rPr lang="en-US" altLang="en-US"/>
              <a:pPr/>
              <a:t>‹#›</a:t>
            </a:fld>
            <a:endParaRPr lang="en-US" altLang="en-US"/>
          </a:p>
        </p:txBody>
      </p:sp>
    </p:spTree>
    <p:extLst>
      <p:ext uri="{BB962C8B-B14F-4D97-AF65-F5344CB8AC3E}">
        <p14:creationId xmlns:p14="http://schemas.microsoft.com/office/powerpoint/2010/main" val="39847595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673100"/>
            <a:ext cx="1865312" cy="50149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28700" y="673100"/>
            <a:ext cx="5443538" cy="50149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419F959-7E6A-4AD6-A628-31DABDE705D9}" type="slidenum">
              <a:rPr lang="en-US" altLang="en-US"/>
              <a:pPr/>
              <a:t>‹#›</a:t>
            </a:fld>
            <a:endParaRPr lang="en-US" altLang="en-US"/>
          </a:p>
        </p:txBody>
      </p:sp>
    </p:spTree>
    <p:extLst>
      <p:ext uri="{BB962C8B-B14F-4D97-AF65-F5344CB8AC3E}">
        <p14:creationId xmlns:p14="http://schemas.microsoft.com/office/powerpoint/2010/main" val="19093349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8700" y="673100"/>
            <a:ext cx="7461250" cy="993775"/>
          </a:xfrm>
        </p:spPr>
        <p:txBody>
          <a:bodyPr/>
          <a:lstStyle/>
          <a:p>
            <a:r>
              <a:rPr lang="en-US"/>
              <a:t>Click to edit Master title style</a:t>
            </a:r>
          </a:p>
        </p:txBody>
      </p:sp>
      <p:sp>
        <p:nvSpPr>
          <p:cNvPr id="3" name="Text Placeholder 2"/>
          <p:cNvSpPr>
            <a:spLocks noGrp="1"/>
          </p:cNvSpPr>
          <p:nvPr>
            <p:ph type="body" sz="half" idx="1"/>
          </p:nvPr>
        </p:nvSpPr>
        <p:spPr>
          <a:xfrm>
            <a:off x="1028700" y="2108200"/>
            <a:ext cx="3654425" cy="3579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35525" y="2108200"/>
            <a:ext cx="3654425" cy="3579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513C1AC1-FC70-408C-8CBD-4CF5A354136E}" type="slidenum">
              <a:rPr lang="en-US" altLang="en-US"/>
              <a:pPr/>
              <a:t>‹#›</a:t>
            </a:fld>
            <a:endParaRPr lang="en-US" altLang="en-US"/>
          </a:p>
        </p:txBody>
      </p:sp>
    </p:spTree>
    <p:extLst>
      <p:ext uri="{BB962C8B-B14F-4D97-AF65-F5344CB8AC3E}">
        <p14:creationId xmlns:p14="http://schemas.microsoft.com/office/powerpoint/2010/main" val="4051703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CF8231-B8DF-4796-8AC7-9102073E653B}"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E24EF-AC8E-4BDC-8731-A5E07A72937F}" type="slidenum">
              <a:rPr lang="en-US" smtClean="0"/>
              <a:t>‹#›</a:t>
            </a:fld>
            <a:endParaRPr lang="en-US"/>
          </a:p>
        </p:txBody>
      </p:sp>
    </p:spTree>
    <p:extLst>
      <p:ext uri="{BB962C8B-B14F-4D97-AF65-F5344CB8AC3E}">
        <p14:creationId xmlns:p14="http://schemas.microsoft.com/office/powerpoint/2010/main" val="2138533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CF8231-B8DF-4796-8AC7-9102073E653B}" type="datetimeFigureOut">
              <a:rPr lang="en-US" smtClean="0"/>
              <a:t>5/27/2016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0E24EF-AC8E-4BDC-8731-A5E07A72937F}" type="slidenum">
              <a:rPr lang="en-US" smtClean="0"/>
              <a:t>‹#›</a:t>
            </a:fld>
            <a:endParaRPr lang="en-US"/>
          </a:p>
        </p:txBody>
      </p:sp>
    </p:spTree>
    <p:extLst>
      <p:ext uri="{BB962C8B-B14F-4D97-AF65-F5344CB8AC3E}">
        <p14:creationId xmlns:p14="http://schemas.microsoft.com/office/powerpoint/2010/main" val="2730167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CF8231-B8DF-4796-8AC7-9102073E653B}" type="datetimeFigureOut">
              <a:rPr lang="en-US" smtClean="0"/>
              <a:t>5/27/2016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0E24EF-AC8E-4BDC-8731-A5E07A72937F}" type="slidenum">
              <a:rPr lang="en-US" smtClean="0"/>
              <a:t>‹#›</a:t>
            </a:fld>
            <a:endParaRPr lang="en-US"/>
          </a:p>
        </p:txBody>
      </p:sp>
    </p:spTree>
    <p:extLst>
      <p:ext uri="{BB962C8B-B14F-4D97-AF65-F5344CB8AC3E}">
        <p14:creationId xmlns:p14="http://schemas.microsoft.com/office/powerpoint/2010/main" val="2453532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CF8231-B8DF-4796-8AC7-9102073E653B}" type="datetimeFigureOut">
              <a:rPr lang="en-US" smtClean="0"/>
              <a:t>5/27/2016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0E24EF-AC8E-4BDC-8731-A5E07A72937F}" type="slidenum">
              <a:rPr lang="en-US" smtClean="0"/>
              <a:t>‹#›</a:t>
            </a:fld>
            <a:endParaRPr lang="en-US"/>
          </a:p>
        </p:txBody>
      </p:sp>
    </p:spTree>
    <p:extLst>
      <p:ext uri="{BB962C8B-B14F-4D97-AF65-F5344CB8AC3E}">
        <p14:creationId xmlns:p14="http://schemas.microsoft.com/office/powerpoint/2010/main" val="4180483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CF8231-B8DF-4796-8AC7-9102073E653B}" type="datetimeFigureOut">
              <a:rPr lang="en-US" smtClean="0"/>
              <a:t>5/27/2016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0E24EF-AC8E-4BDC-8731-A5E07A72937F}" type="slidenum">
              <a:rPr lang="en-US" smtClean="0"/>
              <a:t>‹#›</a:t>
            </a:fld>
            <a:endParaRPr lang="en-US"/>
          </a:p>
        </p:txBody>
      </p:sp>
    </p:spTree>
    <p:extLst>
      <p:ext uri="{BB962C8B-B14F-4D97-AF65-F5344CB8AC3E}">
        <p14:creationId xmlns:p14="http://schemas.microsoft.com/office/powerpoint/2010/main" val="1448820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CF8231-B8DF-4796-8AC7-9102073E653B}" type="datetimeFigureOut">
              <a:rPr lang="en-US" smtClean="0"/>
              <a:t>5/27/2016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0E24EF-AC8E-4BDC-8731-A5E07A72937F}" type="slidenum">
              <a:rPr lang="en-US" smtClean="0"/>
              <a:t>‹#›</a:t>
            </a:fld>
            <a:endParaRPr lang="en-US"/>
          </a:p>
        </p:txBody>
      </p:sp>
    </p:spTree>
    <p:extLst>
      <p:ext uri="{BB962C8B-B14F-4D97-AF65-F5344CB8AC3E}">
        <p14:creationId xmlns:p14="http://schemas.microsoft.com/office/powerpoint/2010/main" val="218487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CF8231-B8DF-4796-8AC7-9102073E653B}" type="datetimeFigureOut">
              <a:rPr lang="en-US" smtClean="0"/>
              <a:t>5/27/2016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0E24EF-AC8E-4BDC-8731-A5E07A72937F}" type="slidenum">
              <a:rPr lang="en-US" smtClean="0"/>
              <a:t>‹#›</a:t>
            </a:fld>
            <a:endParaRPr lang="en-US"/>
          </a:p>
        </p:txBody>
      </p:sp>
    </p:spTree>
    <p:extLst>
      <p:ext uri="{BB962C8B-B14F-4D97-AF65-F5344CB8AC3E}">
        <p14:creationId xmlns:p14="http://schemas.microsoft.com/office/powerpoint/2010/main" val="2987173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CF8231-B8DF-4796-8AC7-9102073E653B}" type="datetimeFigureOut">
              <a:rPr lang="en-US" smtClean="0"/>
              <a:t>5/27/2016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E24EF-AC8E-4BDC-8731-A5E07A72937F}" type="slidenum">
              <a:rPr lang="en-US" smtClean="0"/>
              <a:t>‹#›</a:t>
            </a:fld>
            <a:endParaRPr lang="en-US"/>
          </a:p>
        </p:txBody>
      </p:sp>
    </p:spTree>
    <p:extLst>
      <p:ext uri="{BB962C8B-B14F-4D97-AF65-F5344CB8AC3E}">
        <p14:creationId xmlns:p14="http://schemas.microsoft.com/office/powerpoint/2010/main" val="17780850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28700" y="673100"/>
            <a:ext cx="7461250" cy="99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028700" y="2108200"/>
            <a:ext cx="7461250" cy="357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47B42014-F393-4A5B-90D3-73211CC37AD0}" type="slidenum">
              <a:rPr lang="en-US" altLang="en-US"/>
              <a:pPr/>
              <a:t>‹#›</a:t>
            </a:fld>
            <a:endParaRPr lang="en-US" altLang="en-US"/>
          </a:p>
        </p:txBody>
      </p:sp>
    </p:spTree>
    <p:extLst>
      <p:ext uri="{BB962C8B-B14F-4D97-AF65-F5344CB8AC3E}">
        <p14:creationId xmlns:p14="http://schemas.microsoft.com/office/powerpoint/2010/main" val="15758195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hdr="0" ftr="0" dt="0"/>
  <p:txStyles>
    <p:titleStyle>
      <a:lvl1pPr algn="ctr" rtl="0" fontAlgn="base">
        <a:spcBef>
          <a:spcPct val="0"/>
        </a:spcBef>
        <a:spcAft>
          <a:spcPct val="0"/>
        </a:spcAft>
        <a:defRPr sz="4800" b="1" kern="1200">
          <a:solidFill>
            <a:schemeClr val="tx2"/>
          </a:solidFill>
          <a:latin typeface="+mj-lt"/>
          <a:ea typeface="+mj-ea"/>
          <a:cs typeface="+mj-cs"/>
        </a:defRPr>
      </a:lvl1pPr>
      <a:lvl2pPr algn="ctr" rtl="0" fontAlgn="base">
        <a:spcBef>
          <a:spcPct val="0"/>
        </a:spcBef>
        <a:spcAft>
          <a:spcPct val="0"/>
        </a:spcAft>
        <a:defRPr sz="4800" b="1">
          <a:solidFill>
            <a:schemeClr val="tx2"/>
          </a:solidFill>
          <a:latin typeface="Arial" panose="020B0604020202020204" pitchFamily="34" charset="0"/>
        </a:defRPr>
      </a:lvl2pPr>
      <a:lvl3pPr algn="ctr" rtl="0" fontAlgn="base">
        <a:spcBef>
          <a:spcPct val="0"/>
        </a:spcBef>
        <a:spcAft>
          <a:spcPct val="0"/>
        </a:spcAft>
        <a:defRPr sz="4800" b="1">
          <a:solidFill>
            <a:schemeClr val="tx2"/>
          </a:solidFill>
          <a:latin typeface="Arial" panose="020B0604020202020204" pitchFamily="34" charset="0"/>
        </a:defRPr>
      </a:lvl3pPr>
      <a:lvl4pPr algn="ctr" rtl="0" fontAlgn="base">
        <a:spcBef>
          <a:spcPct val="0"/>
        </a:spcBef>
        <a:spcAft>
          <a:spcPct val="0"/>
        </a:spcAft>
        <a:defRPr sz="4800" b="1">
          <a:solidFill>
            <a:schemeClr val="tx2"/>
          </a:solidFill>
          <a:latin typeface="Arial" panose="020B0604020202020204" pitchFamily="34" charset="0"/>
        </a:defRPr>
      </a:lvl4pPr>
      <a:lvl5pPr algn="ctr" rtl="0" fontAlgn="base">
        <a:spcBef>
          <a:spcPct val="0"/>
        </a:spcBef>
        <a:spcAft>
          <a:spcPct val="0"/>
        </a:spcAft>
        <a:defRPr sz="4800" b="1">
          <a:solidFill>
            <a:schemeClr val="tx2"/>
          </a:solidFill>
          <a:latin typeface="Arial" panose="020B0604020202020204" pitchFamily="34" charset="0"/>
        </a:defRPr>
      </a:lvl5pPr>
      <a:lvl6pPr marL="457200" algn="ctr" rtl="0" fontAlgn="base">
        <a:spcBef>
          <a:spcPct val="0"/>
        </a:spcBef>
        <a:spcAft>
          <a:spcPct val="0"/>
        </a:spcAft>
        <a:defRPr sz="4800" b="1">
          <a:solidFill>
            <a:schemeClr val="tx2"/>
          </a:solidFill>
          <a:latin typeface="Arial" panose="020B0604020202020204" pitchFamily="34" charset="0"/>
        </a:defRPr>
      </a:lvl6pPr>
      <a:lvl7pPr marL="914400" algn="ctr" rtl="0" fontAlgn="base">
        <a:spcBef>
          <a:spcPct val="0"/>
        </a:spcBef>
        <a:spcAft>
          <a:spcPct val="0"/>
        </a:spcAft>
        <a:defRPr sz="4800" b="1">
          <a:solidFill>
            <a:schemeClr val="tx2"/>
          </a:solidFill>
          <a:latin typeface="Arial" panose="020B0604020202020204" pitchFamily="34" charset="0"/>
        </a:defRPr>
      </a:lvl7pPr>
      <a:lvl8pPr marL="1371600" algn="ctr" rtl="0" fontAlgn="base">
        <a:spcBef>
          <a:spcPct val="0"/>
        </a:spcBef>
        <a:spcAft>
          <a:spcPct val="0"/>
        </a:spcAft>
        <a:defRPr sz="4800" b="1">
          <a:solidFill>
            <a:schemeClr val="tx2"/>
          </a:solidFill>
          <a:latin typeface="Arial" panose="020B0604020202020204" pitchFamily="34" charset="0"/>
        </a:defRPr>
      </a:lvl8pPr>
      <a:lvl9pPr marL="1828800" algn="ctr" rtl="0" fontAlgn="base">
        <a:spcBef>
          <a:spcPct val="0"/>
        </a:spcBef>
        <a:spcAft>
          <a:spcPct val="0"/>
        </a:spcAft>
        <a:defRPr sz="4800" b="1">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b="1" kern="1200">
          <a:solidFill>
            <a:schemeClr val="tx1"/>
          </a:solidFill>
          <a:latin typeface="+mn-lt"/>
          <a:ea typeface="+mn-ea"/>
          <a:cs typeface="+mn-cs"/>
        </a:defRPr>
      </a:lvl1pPr>
      <a:lvl2pPr marL="742950" indent="-285750" algn="l" rtl="0" fontAlgn="base">
        <a:spcBef>
          <a:spcPct val="20000"/>
        </a:spcBef>
        <a:spcAft>
          <a:spcPct val="0"/>
        </a:spcAft>
        <a:buChar char="–"/>
        <a:defRPr sz="2800" b="1" kern="1200">
          <a:solidFill>
            <a:schemeClr val="tx1"/>
          </a:solidFill>
          <a:latin typeface="+mn-lt"/>
          <a:ea typeface="+mn-ea"/>
          <a:cs typeface="+mn-cs"/>
        </a:defRPr>
      </a:lvl2pPr>
      <a:lvl3pPr marL="1143000" indent="-228600" algn="l" rtl="0" fontAlgn="base">
        <a:spcBef>
          <a:spcPct val="20000"/>
        </a:spcBef>
        <a:spcAft>
          <a:spcPct val="0"/>
        </a:spcAft>
        <a:buChar char="•"/>
        <a:defRPr sz="2400" b="1" kern="1200">
          <a:solidFill>
            <a:schemeClr val="tx1"/>
          </a:solidFill>
          <a:latin typeface="+mn-lt"/>
          <a:ea typeface="+mn-ea"/>
          <a:cs typeface="+mn-cs"/>
        </a:defRPr>
      </a:lvl3pPr>
      <a:lvl4pPr marL="1600200" indent="-228600" algn="l" rtl="0" fontAlgn="base">
        <a:spcBef>
          <a:spcPct val="20000"/>
        </a:spcBef>
        <a:spcAft>
          <a:spcPct val="0"/>
        </a:spcAft>
        <a:buChar char="–"/>
        <a:defRPr sz="2000" b="1" kern="1200">
          <a:solidFill>
            <a:schemeClr val="tx1"/>
          </a:solidFill>
          <a:latin typeface="+mn-lt"/>
          <a:ea typeface="+mn-ea"/>
          <a:cs typeface="+mn-cs"/>
        </a:defRPr>
      </a:lvl4pPr>
      <a:lvl5pPr marL="2057400" indent="-228600" algn="l" rtl="0" fontAlgn="base">
        <a:spcBef>
          <a:spcPct val="20000"/>
        </a:spcBef>
        <a:spcAft>
          <a:spcPct val="0"/>
        </a:spcAft>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7.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Grp="1" noChangeArrowheads="1"/>
          </p:cNvSpPr>
          <p:nvPr>
            <p:ph type="ctrTitle"/>
          </p:nvPr>
        </p:nvSpPr>
        <p:spPr/>
        <p:txBody>
          <a:bodyPr/>
          <a:lstStyle/>
          <a:p>
            <a:r>
              <a:rPr lang="en-US" altLang="en-US"/>
              <a:t>Revelation 17 – 19</a:t>
            </a:r>
          </a:p>
        </p:txBody>
      </p:sp>
      <p:sp>
        <p:nvSpPr>
          <p:cNvPr id="3078" name="Rectangle 6"/>
          <p:cNvSpPr>
            <a:spLocks noGrp="1" noChangeArrowheads="1"/>
          </p:cNvSpPr>
          <p:nvPr>
            <p:ph type="subTitle" idx="1"/>
          </p:nvPr>
        </p:nvSpPr>
        <p:spPr/>
        <p:txBody>
          <a:bodyPr/>
          <a:lstStyle/>
          <a:p>
            <a:r>
              <a:rPr lang="en-US" altLang="en-US"/>
              <a:t>JUDGMENT ON THE MYSTERIOUS MOTHER OF HARLOTS</a:t>
            </a:r>
          </a:p>
        </p:txBody>
      </p:sp>
      <p:sp>
        <p:nvSpPr>
          <p:cNvPr id="3079" name="Text Box 7"/>
          <p:cNvSpPr txBox="1">
            <a:spLocks noChangeArrowheads="1"/>
          </p:cNvSpPr>
          <p:nvPr/>
        </p:nvSpPr>
        <p:spPr bwMode="auto">
          <a:xfrm>
            <a:off x="898525" y="11113"/>
            <a:ext cx="38623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400" b="0" i="1" u="none" strike="noStrike" kern="0" cap="none" spc="0" normalizeH="0" baseline="0" noProof="0">
                <a:ln>
                  <a:noFill/>
                </a:ln>
                <a:solidFill>
                  <a:schemeClr val="bg1"/>
                </a:solidFill>
                <a:effectLst/>
                <a:uLnTx/>
                <a:uFillTx/>
                <a:latin typeface="Arial" panose="020B0604020202020204" pitchFamily="34" charset="0"/>
              </a:rPr>
              <a:t>All passages are NKJV unless otherwise noted</a:t>
            </a:r>
          </a:p>
        </p:txBody>
      </p:sp>
    </p:spTree>
    <p:extLst>
      <p:ext uri="{BB962C8B-B14F-4D97-AF65-F5344CB8AC3E}">
        <p14:creationId xmlns:p14="http://schemas.microsoft.com/office/powerpoint/2010/main" val="32042016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77198D5-8F37-495B-8BEE-6C5A33581C17}"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6386" name="Rectangle 2"/>
          <p:cNvSpPr>
            <a:spLocks noGrp="1" noChangeArrowheads="1"/>
          </p:cNvSpPr>
          <p:nvPr>
            <p:ph type="title"/>
          </p:nvPr>
        </p:nvSpPr>
        <p:spPr/>
        <p:txBody>
          <a:bodyPr/>
          <a:lstStyle/>
          <a:p>
            <a:r>
              <a:rPr lang="en-US" altLang="en-US"/>
              <a:t>17:1, 2</a:t>
            </a:r>
          </a:p>
        </p:txBody>
      </p:sp>
      <p:sp>
        <p:nvSpPr>
          <p:cNvPr id="16387" name="Rectangle 3"/>
          <p:cNvSpPr>
            <a:spLocks noGrp="1" noChangeArrowheads="1"/>
          </p:cNvSpPr>
          <p:nvPr>
            <p:ph type="body" idx="1"/>
          </p:nvPr>
        </p:nvSpPr>
        <p:spPr>
          <a:xfrm>
            <a:off x="1028700" y="2108200"/>
            <a:ext cx="7461250" cy="4749800"/>
          </a:xfrm>
        </p:spPr>
        <p:txBody>
          <a:bodyPr/>
          <a:lstStyle/>
          <a:p>
            <a:pPr>
              <a:lnSpc>
                <a:spcPct val="90000"/>
              </a:lnSpc>
            </a:pPr>
            <a:r>
              <a:rPr lang="en-US" altLang="en-US" dirty="0"/>
              <a:t>AN ANGEL </a:t>
            </a:r>
          </a:p>
          <a:p>
            <a:pPr lvl="1">
              <a:lnSpc>
                <a:spcPct val="90000"/>
              </a:lnSpc>
            </a:pPr>
            <a:r>
              <a:rPr lang="en-US" altLang="en-US" dirty="0"/>
              <a:t>(ONE OF THE ORIGINAL SEVEN IS NOW TALKING WITH JOHN)</a:t>
            </a:r>
          </a:p>
          <a:p>
            <a:pPr>
              <a:lnSpc>
                <a:spcPct val="90000"/>
              </a:lnSpc>
            </a:pPr>
            <a:r>
              <a:rPr lang="en-US" altLang="en-US" dirty="0"/>
              <a:t>GOING TO SHOW THE JUDGMENT OF THE HARLOT</a:t>
            </a:r>
          </a:p>
          <a:p>
            <a:pPr lvl="1">
              <a:lnSpc>
                <a:spcPct val="90000"/>
              </a:lnSpc>
            </a:pPr>
            <a:r>
              <a:rPr lang="en-US" altLang="en-US" dirty="0"/>
              <a:t>THE NEXT THREE CHAPTERS ARE AN ENLARGEMENT OF THE SEVEN BOWLS OF WRATH AND OF “THAT GREAT DAY OF GOD ALMIGHTY” (16:14)</a:t>
            </a:r>
          </a:p>
        </p:txBody>
      </p:sp>
    </p:spTree>
    <p:extLst>
      <p:ext uri="{BB962C8B-B14F-4D97-AF65-F5344CB8AC3E}">
        <p14:creationId xmlns:p14="http://schemas.microsoft.com/office/powerpoint/2010/main" val="237395185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BEB79605-C8E5-4591-8A9A-7EE192A54FEE}"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7410" name="Rectangle 2"/>
          <p:cNvSpPr>
            <a:spLocks noGrp="1" noChangeArrowheads="1"/>
          </p:cNvSpPr>
          <p:nvPr>
            <p:ph type="title"/>
          </p:nvPr>
        </p:nvSpPr>
        <p:spPr>
          <a:xfrm>
            <a:off x="457200" y="673100"/>
            <a:ext cx="8458200" cy="993775"/>
          </a:xfrm>
        </p:spPr>
        <p:txBody>
          <a:bodyPr/>
          <a:lstStyle/>
          <a:p>
            <a:r>
              <a:rPr lang="en-US" altLang="en-US" sz="4400"/>
              <a:t>17:2 </a:t>
            </a:r>
            <a:br>
              <a:rPr lang="en-US" altLang="en-US" sz="4400"/>
            </a:br>
            <a:r>
              <a:rPr lang="en-US" altLang="en-US" sz="3600"/>
              <a:t>(THE FORNICATION OF NATIONS)</a:t>
            </a:r>
          </a:p>
        </p:txBody>
      </p:sp>
      <p:sp>
        <p:nvSpPr>
          <p:cNvPr id="17411" name="Rectangle 3"/>
          <p:cNvSpPr>
            <a:spLocks noGrp="1" noChangeArrowheads="1"/>
          </p:cNvSpPr>
          <p:nvPr>
            <p:ph type="body" idx="1"/>
          </p:nvPr>
        </p:nvSpPr>
        <p:spPr>
          <a:xfrm>
            <a:off x="1028700" y="2108200"/>
            <a:ext cx="7461250" cy="4368800"/>
          </a:xfrm>
        </p:spPr>
        <p:txBody>
          <a:bodyPr/>
          <a:lstStyle/>
          <a:p>
            <a:r>
              <a:rPr lang="en-US" altLang="en-US"/>
              <a:t>HOW COULD THE KINGS OF THE EARTH PARTAKE OF THIS FORNICATION?</a:t>
            </a:r>
          </a:p>
          <a:p>
            <a:pPr lvl="1"/>
            <a:r>
              <a:rPr lang="en-US" altLang="en-US"/>
              <a:t>ROME WAS THE CAPITAL AND WIELDED HER INFLUENCE UPON ALL NATIONS</a:t>
            </a:r>
          </a:p>
          <a:p>
            <a:pPr lvl="1"/>
            <a:r>
              <a:rPr lang="en-US" altLang="en-US"/>
              <a:t>USED WEALTH AND POWER TO SEDUCE THE NATIONS TO WORSHIP THE EMPEROR (13:15-17)</a:t>
            </a:r>
          </a:p>
        </p:txBody>
      </p:sp>
    </p:spTree>
    <p:extLst>
      <p:ext uri="{BB962C8B-B14F-4D97-AF65-F5344CB8AC3E}">
        <p14:creationId xmlns:p14="http://schemas.microsoft.com/office/powerpoint/2010/main" val="938046906"/>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A128687-F5E8-4CA7-8F1F-5A39D69F061C}"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8434" name="Rectangle 2"/>
          <p:cNvSpPr>
            <a:spLocks noGrp="1" noChangeArrowheads="1"/>
          </p:cNvSpPr>
          <p:nvPr>
            <p:ph type="title"/>
          </p:nvPr>
        </p:nvSpPr>
        <p:spPr/>
        <p:txBody>
          <a:bodyPr/>
          <a:lstStyle/>
          <a:p>
            <a:r>
              <a:rPr lang="en-US" altLang="en-US"/>
              <a:t>17:3, 4</a:t>
            </a:r>
          </a:p>
        </p:txBody>
      </p:sp>
      <p:sp>
        <p:nvSpPr>
          <p:cNvPr id="18435" name="Rectangle 3"/>
          <p:cNvSpPr>
            <a:spLocks noGrp="1" noChangeArrowheads="1"/>
          </p:cNvSpPr>
          <p:nvPr>
            <p:ph type="body" idx="1"/>
          </p:nvPr>
        </p:nvSpPr>
        <p:spPr>
          <a:xfrm>
            <a:off x="1028700" y="2108200"/>
            <a:ext cx="7461250" cy="4521200"/>
          </a:xfrm>
        </p:spPr>
        <p:txBody>
          <a:bodyPr/>
          <a:lstStyle/>
          <a:p>
            <a:r>
              <a:rPr lang="en-US" altLang="en-US" sz="2800"/>
              <a:t>SEES WOMAN ON A BEAST</a:t>
            </a:r>
          </a:p>
          <a:p>
            <a:pPr lvl="1"/>
            <a:r>
              <a:rPr lang="en-US" altLang="en-US" sz="2400"/>
              <a:t>CONTRASTS TO WOMAN OF CHAP. 12</a:t>
            </a:r>
          </a:p>
          <a:p>
            <a:r>
              <a:rPr lang="en-US" altLang="en-US" sz="2800"/>
              <a:t>THIS WOMAN IS IN COMPLETE ACCORDANCE WITH THE DRAGON AND GLADLY SITS UPON HIS BEAST</a:t>
            </a:r>
          </a:p>
          <a:p>
            <a:r>
              <a:rPr lang="en-US" altLang="en-US" sz="2800"/>
              <a:t>ANYONE WHO DEEMS MATERIAL THINGS AS PRIMARY IMPORTANCE WILL BE SWAYED BY HER</a:t>
            </a:r>
          </a:p>
        </p:txBody>
      </p:sp>
    </p:spTree>
    <p:extLst>
      <p:ext uri="{BB962C8B-B14F-4D97-AF65-F5344CB8AC3E}">
        <p14:creationId xmlns:p14="http://schemas.microsoft.com/office/powerpoint/2010/main" val="3113024748"/>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457200" y="533400"/>
            <a:ext cx="8686800" cy="993775"/>
          </a:xfrm>
        </p:spPr>
        <p:txBody>
          <a:bodyPr/>
          <a:lstStyle/>
          <a:p>
            <a:pPr algn="l"/>
            <a:r>
              <a:rPr lang="en-US" altLang="en-US"/>
              <a:t>A HARLOT CITY OF OLD</a:t>
            </a:r>
          </a:p>
        </p:txBody>
      </p:sp>
      <p:sp>
        <p:nvSpPr>
          <p:cNvPr id="19460" name="Text Box 4"/>
          <p:cNvSpPr txBox="1">
            <a:spLocks noChangeArrowheads="1"/>
          </p:cNvSpPr>
          <p:nvPr/>
        </p:nvSpPr>
        <p:spPr bwMode="auto">
          <a:xfrm>
            <a:off x="533400" y="1905000"/>
            <a:ext cx="8610600" cy="4789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800" b="0" i="1" u="none" strike="noStrike" kern="0" cap="none" spc="0" normalizeH="0" baseline="0" noProof="0">
                <a:ln>
                  <a:noFill/>
                </a:ln>
                <a:solidFill>
                  <a:sysClr val="windowText" lastClr="000000"/>
                </a:solidFill>
                <a:effectLst/>
                <a:uLnTx/>
                <a:uFillTx/>
              </a:rPr>
              <a:t>4  Because of the multitude of harlotries of the seductive harlot, The mistress of sorceries, Who sells nations through her harlotries, And families through her sorceries.</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800" b="0" i="1" u="none" strike="noStrike" kern="0" cap="none" spc="0" normalizeH="0" baseline="0" noProof="0">
                <a:ln>
                  <a:noFill/>
                </a:ln>
                <a:solidFill>
                  <a:sysClr val="windowText" lastClr="000000"/>
                </a:solidFill>
                <a:effectLst/>
                <a:uLnTx/>
                <a:uFillTx/>
              </a:rPr>
              <a:t>5  "Behold, I am against you," says the LORD of hosts; "I will lift your skirts over your face, I will show the nations your nakedness, And the kingdoms your shame.</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800" b="0" i="1" u="none" strike="noStrike" kern="0" cap="none" spc="0" normalizeH="0" baseline="0" noProof="0">
                <a:ln>
                  <a:noFill/>
                </a:ln>
                <a:solidFill>
                  <a:sysClr val="windowText" lastClr="000000"/>
                </a:solidFill>
                <a:effectLst/>
                <a:uLnTx/>
                <a:uFillTx/>
              </a:rPr>
              <a:t>6  I will cast abominable filth upon you, Make you vile, And make you a spectacle.</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800" b="0" i="1" u="none" strike="noStrike" kern="0" cap="none" spc="0" normalizeH="0" baseline="0" noProof="0">
                <a:ln>
                  <a:noFill/>
                </a:ln>
                <a:solidFill>
                  <a:sysClr val="windowText" lastClr="000000"/>
                </a:solidFill>
                <a:effectLst/>
                <a:uLnTx/>
                <a:uFillTx/>
              </a:rPr>
              <a:t>7  It shall come to pass that all who look upon you Will flee from you, and say, ‘Nineveh is laid waste! Who will bemoan her?’ Where shall I seek comforters for you?"</a:t>
            </a:r>
          </a:p>
        </p:txBody>
      </p:sp>
      <p:sp>
        <p:nvSpPr>
          <p:cNvPr id="19461" name="Text Box 5"/>
          <p:cNvSpPr txBox="1">
            <a:spLocks noChangeArrowheads="1"/>
          </p:cNvSpPr>
          <p:nvPr/>
        </p:nvSpPr>
        <p:spPr bwMode="auto">
          <a:xfrm>
            <a:off x="5546725" y="1285875"/>
            <a:ext cx="2387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800" b="1" i="0" u="none" strike="noStrike" kern="0" cap="none" spc="0" normalizeH="0" baseline="0" noProof="0">
                <a:ln>
                  <a:noFill/>
                </a:ln>
                <a:solidFill>
                  <a:sysClr val="windowText" lastClr="000000"/>
                </a:solidFill>
                <a:effectLst/>
                <a:uLnTx/>
                <a:uFillTx/>
                <a:latin typeface="Trebuchet MS" panose="020B0603020202020204" pitchFamily="34" charset="0"/>
              </a:rPr>
              <a:t>NAHUM 3:4-7</a:t>
            </a:r>
          </a:p>
        </p:txBody>
      </p:sp>
    </p:spTree>
    <p:extLst>
      <p:ext uri="{BB962C8B-B14F-4D97-AF65-F5344CB8AC3E}">
        <p14:creationId xmlns:p14="http://schemas.microsoft.com/office/powerpoint/2010/main" val="35749689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815C780-5633-4E3B-863D-979906CC5626}"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14</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20482" name="Rectangle 2"/>
          <p:cNvSpPr>
            <a:spLocks noGrp="1" noChangeArrowheads="1"/>
          </p:cNvSpPr>
          <p:nvPr>
            <p:ph type="title"/>
          </p:nvPr>
        </p:nvSpPr>
        <p:spPr/>
        <p:txBody>
          <a:bodyPr/>
          <a:lstStyle/>
          <a:p>
            <a:r>
              <a:rPr lang="en-US" altLang="en-US" sz="4400"/>
              <a:t>COMPARISONS OF THE BEAST</a:t>
            </a:r>
          </a:p>
        </p:txBody>
      </p:sp>
      <p:sp>
        <p:nvSpPr>
          <p:cNvPr id="20484" name="Rectangle 4"/>
          <p:cNvSpPr>
            <a:spLocks noGrp="1" noChangeArrowheads="1"/>
          </p:cNvSpPr>
          <p:nvPr>
            <p:ph type="body" sz="half" idx="1"/>
          </p:nvPr>
        </p:nvSpPr>
        <p:spPr/>
        <p:txBody>
          <a:bodyPr/>
          <a:lstStyle/>
          <a:p>
            <a:pPr>
              <a:buFontTx/>
              <a:buNone/>
            </a:pPr>
            <a:r>
              <a:rPr lang="en-US" altLang="en-US" sz="3600" u="sng" dirty="0">
                <a:solidFill>
                  <a:srgbClr val="C00000"/>
                </a:solidFill>
                <a:latin typeface="Segoe UI Semibold" panose="020B0702040204020203" pitchFamily="34" charset="0"/>
                <a:cs typeface="Segoe UI Semibold" panose="020B0702040204020203" pitchFamily="34" charset="0"/>
              </a:rPr>
              <a:t>REVELATION 13</a:t>
            </a:r>
          </a:p>
          <a:p>
            <a:r>
              <a:rPr lang="en-US" altLang="en-US" sz="2800" dirty="0"/>
              <a:t>OUT OF THE SEA</a:t>
            </a:r>
            <a:br>
              <a:rPr lang="en-US" altLang="en-US" sz="2800" dirty="0"/>
            </a:br>
            <a:endParaRPr lang="en-US" altLang="en-US" sz="2800" dirty="0"/>
          </a:p>
          <a:p>
            <a:r>
              <a:rPr lang="en-US" altLang="en-US" sz="2800" dirty="0"/>
              <a:t>7 HEADS, 10 HORNS</a:t>
            </a:r>
          </a:p>
          <a:p>
            <a:r>
              <a:rPr lang="en-US" altLang="en-US" sz="2800" dirty="0"/>
              <a:t>WARS WITH SAINTS</a:t>
            </a:r>
          </a:p>
        </p:txBody>
      </p:sp>
      <p:sp>
        <p:nvSpPr>
          <p:cNvPr id="20485" name="Rectangle 5"/>
          <p:cNvSpPr>
            <a:spLocks noGrp="1" noChangeArrowheads="1"/>
          </p:cNvSpPr>
          <p:nvPr>
            <p:ph type="body" sz="half" idx="2"/>
          </p:nvPr>
        </p:nvSpPr>
        <p:spPr/>
        <p:txBody>
          <a:bodyPr/>
          <a:lstStyle/>
          <a:p>
            <a:pPr>
              <a:buFontTx/>
              <a:buNone/>
            </a:pPr>
            <a:r>
              <a:rPr lang="en-US" altLang="en-US" sz="3600" u="sng" dirty="0">
                <a:solidFill>
                  <a:srgbClr val="C00000"/>
                </a:solidFill>
                <a:latin typeface="Segoe UI Semibold" panose="020B0702040204020203" pitchFamily="34" charset="0"/>
                <a:cs typeface="Segoe UI Semibold" panose="020B0702040204020203" pitchFamily="34" charset="0"/>
              </a:rPr>
              <a:t>REVELATION 17</a:t>
            </a:r>
          </a:p>
          <a:p>
            <a:r>
              <a:rPr lang="en-US" altLang="en-US" sz="2800" dirty="0"/>
              <a:t>OUT OF THE BOTTOMLESS PIT</a:t>
            </a:r>
          </a:p>
          <a:p>
            <a:r>
              <a:rPr lang="en-US" altLang="en-US" sz="2800" dirty="0"/>
              <a:t>7 HEADS, 10 HORNS</a:t>
            </a:r>
          </a:p>
          <a:p>
            <a:r>
              <a:rPr lang="en-US" altLang="en-US" sz="2800" dirty="0"/>
              <a:t>MAKES WAR WITH THE LAMB</a:t>
            </a:r>
          </a:p>
        </p:txBody>
      </p:sp>
    </p:spTree>
    <p:extLst>
      <p:ext uri="{BB962C8B-B14F-4D97-AF65-F5344CB8AC3E}">
        <p14:creationId xmlns:p14="http://schemas.microsoft.com/office/powerpoint/2010/main" val="32375855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484">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uiExpand="1" build="p"/>
      <p:bldP spid="2048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920824C-11F8-4B65-9D9D-EFE8BFB7E7D4}"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15</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22530" name="Rectangle 2"/>
          <p:cNvSpPr>
            <a:spLocks noGrp="1" noChangeArrowheads="1"/>
          </p:cNvSpPr>
          <p:nvPr>
            <p:ph type="title"/>
          </p:nvPr>
        </p:nvSpPr>
        <p:spPr/>
        <p:txBody>
          <a:bodyPr/>
          <a:lstStyle/>
          <a:p>
            <a:r>
              <a:rPr lang="en-US" altLang="en-US" sz="4400"/>
              <a:t>MARVELED WITH GREAT AMAZEMENT (17:5-7)</a:t>
            </a:r>
          </a:p>
        </p:txBody>
      </p:sp>
      <p:sp>
        <p:nvSpPr>
          <p:cNvPr id="22531" name="Rectangle 3"/>
          <p:cNvSpPr>
            <a:spLocks noGrp="1" noChangeArrowheads="1"/>
          </p:cNvSpPr>
          <p:nvPr>
            <p:ph type="body" idx="1"/>
          </p:nvPr>
        </p:nvSpPr>
        <p:spPr/>
        <p:txBody>
          <a:bodyPr/>
          <a:lstStyle/>
          <a:p>
            <a:r>
              <a:rPr lang="en-US" altLang="en-US" sz="2800" dirty="0"/>
              <a:t>QUESTION 3, “Why do you suppose John ‘marveled with great amazement’?” </a:t>
            </a:r>
          </a:p>
          <a:p>
            <a:pPr lvl="1"/>
            <a:r>
              <a:rPr lang="en-US" altLang="en-US" sz="2400" dirty="0"/>
              <a:t>DRESSED SO FINE YET SO UNGODLY</a:t>
            </a:r>
          </a:p>
          <a:p>
            <a:pPr lvl="1"/>
            <a:r>
              <a:rPr lang="en-US" altLang="en-US" sz="2400" dirty="0"/>
              <a:t>DRESSED IN LUXURY BUT DRUNK WITH THE BLOOD OF SAINTS</a:t>
            </a:r>
          </a:p>
          <a:p>
            <a:pPr lvl="1"/>
            <a:r>
              <a:rPr lang="en-US" altLang="en-US" sz="2400" dirty="0"/>
              <a:t>SITTING ON TOP OF A SEVEN HEADED MONSTER</a:t>
            </a:r>
          </a:p>
        </p:txBody>
      </p:sp>
    </p:spTree>
    <p:extLst>
      <p:ext uri="{BB962C8B-B14F-4D97-AF65-F5344CB8AC3E}">
        <p14:creationId xmlns:p14="http://schemas.microsoft.com/office/powerpoint/2010/main" val="29488157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939800" y="533400"/>
            <a:ext cx="7772400" cy="1143000"/>
          </a:xfrm>
        </p:spPr>
        <p:txBody>
          <a:bodyPr/>
          <a:lstStyle/>
          <a:p>
            <a:r>
              <a:rPr lang="en-US" altLang="en-US" sz="4000">
                <a:solidFill>
                  <a:schemeClr val="hlink"/>
                </a:solidFill>
              </a:rPr>
              <a:t>Mystery, Babylon the Great, the Mother of Harlots and of the Abominations of the Earth </a:t>
            </a:r>
          </a:p>
        </p:txBody>
      </p:sp>
      <p:sp>
        <p:nvSpPr>
          <p:cNvPr id="23556" name="Rectangle 4"/>
          <p:cNvSpPr>
            <a:spLocks noGrp="1" noChangeArrowheads="1"/>
          </p:cNvSpPr>
          <p:nvPr>
            <p:ph type="subTitle" idx="1"/>
          </p:nvPr>
        </p:nvSpPr>
        <p:spPr>
          <a:xfrm>
            <a:off x="990600" y="3048000"/>
            <a:ext cx="7848600" cy="3352800"/>
          </a:xfrm>
        </p:spPr>
        <p:txBody>
          <a:bodyPr/>
          <a:lstStyle/>
          <a:p>
            <a:pPr marL="571500" indent="-571500" algn="l">
              <a:lnSpc>
                <a:spcPct val="90000"/>
              </a:lnSpc>
              <a:buFont typeface="Arial" panose="020B0604020202020204" pitchFamily="34" charset="0"/>
              <a:buChar char="»"/>
            </a:pPr>
            <a:r>
              <a:rPr lang="en-US" altLang="en-US" dirty="0"/>
              <a:t>“Babylon” code word for Rome</a:t>
            </a:r>
          </a:p>
          <a:p>
            <a:pPr lvl="1">
              <a:lnSpc>
                <a:spcPct val="90000"/>
              </a:lnSpc>
              <a:buFont typeface="Wingdings" panose="05000000000000000000" pitchFamily="2" charset="2"/>
              <a:buChar char="§"/>
            </a:pPr>
            <a:r>
              <a:rPr lang="en-US" altLang="en-US" dirty="0"/>
              <a:t>center of wealth and religion</a:t>
            </a:r>
          </a:p>
          <a:p>
            <a:pPr marL="685800" indent="-685800" algn="l">
              <a:lnSpc>
                <a:spcPct val="90000"/>
              </a:lnSpc>
              <a:buFont typeface="Arial" panose="020B0604020202020204" pitchFamily="34" charset="0"/>
              <a:buChar char="»"/>
            </a:pPr>
            <a:r>
              <a:rPr lang="en-US" altLang="en-US" dirty="0"/>
              <a:t>“The Great” has to do with her pomp &amp; prestige. . .a self-centered society</a:t>
            </a:r>
          </a:p>
          <a:p>
            <a:pPr lvl="1">
              <a:lnSpc>
                <a:spcPct val="90000"/>
              </a:lnSpc>
              <a:buFont typeface="Wingdings" panose="05000000000000000000" pitchFamily="2" charset="2"/>
              <a:buChar char="§"/>
            </a:pPr>
            <a:r>
              <a:rPr lang="en-US" altLang="en-US" dirty="0"/>
              <a:t>cf. Daniel 4:28-33</a:t>
            </a:r>
          </a:p>
          <a:p>
            <a:pPr lvl="1">
              <a:lnSpc>
                <a:spcPct val="90000"/>
              </a:lnSpc>
              <a:buFont typeface="Wingdings" panose="05000000000000000000" pitchFamily="2" charset="2"/>
              <a:buChar char="§"/>
            </a:pPr>
            <a:endParaRPr lang="en-US" altLang="en-US" dirty="0"/>
          </a:p>
        </p:txBody>
      </p:sp>
    </p:spTree>
    <p:extLst>
      <p:ext uri="{BB962C8B-B14F-4D97-AF65-F5344CB8AC3E}">
        <p14:creationId xmlns:p14="http://schemas.microsoft.com/office/powerpoint/2010/main" val="36236303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ctrTitle"/>
          </p:nvPr>
        </p:nvSpPr>
        <p:spPr>
          <a:xfrm>
            <a:off x="939800" y="4114800"/>
            <a:ext cx="7772400" cy="1143000"/>
          </a:xfrm>
        </p:spPr>
        <p:txBody>
          <a:bodyPr/>
          <a:lstStyle/>
          <a:p>
            <a:r>
              <a:rPr lang="en-US" altLang="en-US" sz="4400"/>
              <a:t>A society that is bent on self gratification and is set free from divine restraint becomes its own foe </a:t>
            </a:r>
            <a:br>
              <a:rPr lang="en-US" altLang="en-US" sz="4400"/>
            </a:br>
            <a:r>
              <a:rPr lang="en-US" altLang="en-US" sz="4400"/>
              <a:t>(cf. 17:16) </a:t>
            </a:r>
          </a:p>
        </p:txBody>
      </p:sp>
    </p:spTree>
    <p:extLst>
      <p:ext uri="{BB962C8B-B14F-4D97-AF65-F5344CB8AC3E}">
        <p14:creationId xmlns:p14="http://schemas.microsoft.com/office/powerpoint/2010/main" val="11814351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914400" y="4114800"/>
            <a:ext cx="7772400" cy="1143000"/>
          </a:xfrm>
        </p:spPr>
        <p:txBody>
          <a:bodyPr/>
          <a:lstStyle/>
          <a:p>
            <a:r>
              <a:rPr lang="en-US" altLang="en-US" sz="4400" dirty="0"/>
              <a:t>The Meaning of the Woman and Beast</a:t>
            </a:r>
          </a:p>
        </p:txBody>
      </p:sp>
      <p:sp>
        <p:nvSpPr>
          <p:cNvPr id="28676" name="Rectangle 4"/>
          <p:cNvSpPr>
            <a:spLocks noGrp="1" noChangeArrowheads="1"/>
          </p:cNvSpPr>
          <p:nvPr>
            <p:ph type="subTitle" idx="1"/>
          </p:nvPr>
        </p:nvSpPr>
        <p:spPr>
          <a:xfrm>
            <a:off x="1676400" y="381000"/>
            <a:ext cx="6400800" cy="1752600"/>
          </a:xfrm>
        </p:spPr>
        <p:txBody>
          <a:bodyPr/>
          <a:lstStyle/>
          <a:p>
            <a:pPr>
              <a:lnSpc>
                <a:spcPct val="80000"/>
              </a:lnSpc>
            </a:pPr>
            <a:r>
              <a:rPr lang="en-US" altLang="en-US" sz="2400">
                <a:solidFill>
                  <a:schemeClr val="bg1"/>
                </a:solidFill>
              </a:rPr>
              <a:t>Revelation 17:8-13</a:t>
            </a:r>
          </a:p>
          <a:p>
            <a:pPr>
              <a:lnSpc>
                <a:spcPct val="80000"/>
              </a:lnSpc>
            </a:pPr>
            <a:endParaRPr lang="en-US" altLang="en-US" sz="2400">
              <a:solidFill>
                <a:schemeClr val="bg1"/>
              </a:solidFill>
            </a:endParaRPr>
          </a:p>
          <a:p>
            <a:pPr>
              <a:lnSpc>
                <a:spcPct val="80000"/>
              </a:lnSpc>
            </a:pPr>
            <a:r>
              <a:rPr lang="en-US" altLang="en-US" sz="2400">
                <a:solidFill>
                  <a:schemeClr val="bg1"/>
                </a:solidFill>
              </a:rPr>
              <a:t>QUESTION 4, “How might we identify who the beast is in this chapter?”</a:t>
            </a:r>
          </a:p>
        </p:txBody>
      </p:sp>
    </p:spTree>
    <p:extLst>
      <p:ext uri="{BB962C8B-B14F-4D97-AF65-F5344CB8AC3E}">
        <p14:creationId xmlns:p14="http://schemas.microsoft.com/office/powerpoint/2010/main" val="28223835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2209800" y="884380"/>
            <a:ext cx="1752600" cy="29051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C000"/>
              </a:solidFill>
              <a:effectLst/>
              <a:uLnTx/>
              <a:uFillTx/>
            </a:endParaRPr>
          </a:p>
        </p:txBody>
      </p:sp>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04219C9-D76E-49FC-B984-C130AF7D2D4A}"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30722" name="Rectangle 2"/>
          <p:cNvSpPr>
            <a:spLocks noGrp="1" noChangeArrowheads="1"/>
          </p:cNvSpPr>
          <p:nvPr>
            <p:ph type="title"/>
          </p:nvPr>
        </p:nvSpPr>
        <p:spPr>
          <a:xfrm>
            <a:off x="304800" y="609600"/>
            <a:ext cx="1905000" cy="993775"/>
          </a:xfrm>
        </p:spPr>
        <p:txBody>
          <a:bodyPr/>
          <a:lstStyle/>
          <a:p>
            <a:pPr algn="l"/>
            <a:r>
              <a:rPr lang="en-US" altLang="en-US"/>
              <a:t>17:8</a:t>
            </a:r>
          </a:p>
        </p:txBody>
      </p:sp>
      <p:sp>
        <p:nvSpPr>
          <p:cNvPr id="30723" name="Rectangle 3"/>
          <p:cNvSpPr>
            <a:spLocks noGrp="1" noChangeArrowheads="1"/>
          </p:cNvSpPr>
          <p:nvPr>
            <p:ph type="body" idx="1"/>
          </p:nvPr>
        </p:nvSpPr>
        <p:spPr>
          <a:xfrm>
            <a:off x="533400" y="1752600"/>
            <a:ext cx="8610600" cy="3579813"/>
          </a:xfrm>
        </p:spPr>
        <p:txBody>
          <a:bodyPr/>
          <a:lstStyle/>
          <a:p>
            <a:pPr>
              <a:buFont typeface="Wingdings" panose="05000000000000000000" pitchFamily="2" charset="2"/>
              <a:buChar char="Ø"/>
            </a:pPr>
            <a:r>
              <a:rPr lang="en-US" altLang="en-US" dirty="0"/>
              <a:t>Difficult phrase to understand</a:t>
            </a:r>
          </a:p>
          <a:p>
            <a:pPr lvl="1">
              <a:buFont typeface="Wingdings" panose="05000000000000000000" pitchFamily="2" charset="2"/>
              <a:buChar char="Ø"/>
            </a:pPr>
            <a:r>
              <a:rPr lang="en-US" altLang="en-US" dirty="0"/>
              <a:t>The beast that you saw </a:t>
            </a:r>
            <a:r>
              <a:rPr lang="en-US" altLang="en-US" dirty="0">
                <a:solidFill>
                  <a:srgbClr val="C00000"/>
                </a:solidFill>
              </a:rPr>
              <a:t>was</a:t>
            </a:r>
            <a:r>
              <a:rPr lang="en-US" altLang="en-US" dirty="0"/>
              <a:t>—in the past</a:t>
            </a:r>
          </a:p>
          <a:p>
            <a:pPr lvl="1">
              <a:buFont typeface="Wingdings" panose="05000000000000000000" pitchFamily="2" charset="2"/>
              <a:buChar char="Ø"/>
            </a:pPr>
            <a:r>
              <a:rPr lang="en-US" altLang="en-US" dirty="0"/>
              <a:t>And </a:t>
            </a:r>
            <a:r>
              <a:rPr lang="en-US" altLang="en-US" dirty="0">
                <a:solidFill>
                  <a:srgbClr val="C00000"/>
                </a:solidFill>
              </a:rPr>
              <a:t>is not</a:t>
            </a:r>
            <a:r>
              <a:rPr lang="en-US" altLang="en-US" dirty="0"/>
              <a:t>—fades away</a:t>
            </a:r>
          </a:p>
          <a:p>
            <a:pPr lvl="1">
              <a:buFont typeface="Wingdings" panose="05000000000000000000" pitchFamily="2" charset="2"/>
              <a:buChar char="Ø"/>
            </a:pPr>
            <a:r>
              <a:rPr lang="en-US" altLang="en-US" dirty="0"/>
              <a:t>And </a:t>
            </a:r>
            <a:r>
              <a:rPr lang="en-US" altLang="en-US" dirty="0">
                <a:solidFill>
                  <a:srgbClr val="C00000"/>
                </a:solidFill>
              </a:rPr>
              <a:t>will</a:t>
            </a:r>
            <a:r>
              <a:rPr lang="en-US" altLang="en-US" dirty="0"/>
              <a:t> </a:t>
            </a:r>
            <a:r>
              <a:rPr lang="en-US" altLang="en-US" dirty="0">
                <a:solidFill>
                  <a:srgbClr val="C00000"/>
                </a:solidFill>
              </a:rPr>
              <a:t>ascend</a:t>
            </a:r>
            <a:r>
              <a:rPr lang="en-US" altLang="en-US" dirty="0"/>
              <a:t>—a resurgence </a:t>
            </a:r>
          </a:p>
          <a:p>
            <a:pPr lvl="1">
              <a:buFont typeface="Wingdings" panose="05000000000000000000" pitchFamily="2" charset="2"/>
              <a:buChar char="Ø"/>
            </a:pPr>
            <a:r>
              <a:rPr lang="en-US" altLang="en-US" dirty="0"/>
              <a:t>And </a:t>
            </a:r>
            <a:r>
              <a:rPr lang="en-US" altLang="en-US" dirty="0">
                <a:solidFill>
                  <a:srgbClr val="C00000"/>
                </a:solidFill>
              </a:rPr>
              <a:t>go</a:t>
            </a:r>
            <a:r>
              <a:rPr lang="en-US" altLang="en-US" dirty="0"/>
              <a:t> to perdition—will be destroyed</a:t>
            </a:r>
          </a:p>
          <a:p>
            <a:pPr lvl="2">
              <a:buFont typeface="Wingdings" panose="05000000000000000000" pitchFamily="2" charset="2"/>
              <a:buChar char="Ø"/>
            </a:pPr>
            <a:r>
              <a:rPr lang="en-US" altLang="en-US" spc="-60" dirty="0"/>
              <a:t>Will eventually be brought to ruin: “is going to perdition” as opposed to God Almighty (v. 11; 11:17)</a:t>
            </a:r>
          </a:p>
        </p:txBody>
      </p:sp>
      <p:sp>
        <p:nvSpPr>
          <p:cNvPr id="30724" name="Text Box 4"/>
          <p:cNvSpPr txBox="1">
            <a:spLocks noChangeArrowheads="1"/>
          </p:cNvSpPr>
          <p:nvPr/>
        </p:nvSpPr>
        <p:spPr bwMode="auto">
          <a:xfrm>
            <a:off x="1828800" y="533400"/>
            <a:ext cx="7315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“The beast that you saw was, and is not, and will ascend out of the bottomless pit and go to perdition. And those who dwell on the earth will marvel, whose names are not written in the Book of Life from the foundation of the world, when they see the beast that was, and is not, and yet is”</a:t>
            </a:r>
          </a:p>
        </p:txBody>
      </p:sp>
      <p:sp>
        <p:nvSpPr>
          <p:cNvPr id="2" name="TextBox 1"/>
          <p:cNvSpPr txBox="1"/>
          <p:nvPr/>
        </p:nvSpPr>
        <p:spPr>
          <a:xfrm>
            <a:off x="587664" y="5332413"/>
            <a:ext cx="6934200" cy="120032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uLnTx/>
                <a:uFillTx/>
              </a:rPr>
              <a:t>Contrast 1:8: "I am the Alpha and the Omega, the Beginning and the End," says the Lord, "who is and who was and who is to come, the Almighty."</a:t>
            </a:r>
          </a:p>
        </p:txBody>
      </p:sp>
    </p:spTree>
    <p:extLst>
      <p:ext uri="{BB962C8B-B14F-4D97-AF65-F5344CB8AC3E}">
        <p14:creationId xmlns:p14="http://schemas.microsoft.com/office/powerpoint/2010/main" val="174790401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4" end="4"/>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30723">
                                            <p:txEl>
                                              <p:pRg st="5" end="5"/>
                                            </p:txEl>
                                          </p:spTgt>
                                        </p:tgtEl>
                                        <p:attrNameLst>
                                          <p:attrName>style.visibility</p:attrName>
                                        </p:attrNameLst>
                                      </p:cBhvr>
                                      <p:to>
                                        <p:strVal val="visible"/>
                                      </p:to>
                                    </p:set>
                                  </p:childTnLst>
                                </p:cTn>
                              </p:par>
                            </p:childTnLst>
                          </p:cTn>
                        </p:par>
                        <p:par>
                          <p:cTn id="22" fill="hold">
                            <p:stCondLst>
                              <p:cond delay="0"/>
                            </p:stCondLst>
                            <p:childTnLst>
                              <p:par>
                                <p:cTn id="23" presetID="6" presetClass="entr" presetSubtype="16"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circle(in)">
                                      <p:cBhvr>
                                        <p:cTn id="25" dur="2000"/>
                                        <p:tgtEl>
                                          <p:spTgt spid="3"/>
                                        </p:tgtEl>
                                      </p:cBhvr>
                                    </p:animEffect>
                                  </p:childTnLst>
                                </p:cTn>
                              </p:par>
                            </p:childTnLst>
                          </p:cTn>
                        </p:par>
                        <p:par>
                          <p:cTn id="26" fill="hold">
                            <p:stCondLst>
                              <p:cond delay="2000"/>
                            </p:stCondLst>
                            <p:childTnLst>
                              <p:par>
                                <p:cTn id="27" presetID="6" presetClass="entr" presetSubtype="16"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circle(in)">
                                      <p:cBhvr>
                                        <p:cTn id="2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0723" grpId="0" uiExpand="1"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2D4763E4-1285-4308-925A-CCECB03C8585}"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6146" name="Rectangle 2"/>
          <p:cNvSpPr>
            <a:spLocks noGrp="1" noChangeArrowheads="1"/>
          </p:cNvSpPr>
          <p:nvPr>
            <p:ph type="title"/>
          </p:nvPr>
        </p:nvSpPr>
        <p:spPr/>
        <p:txBody>
          <a:bodyPr/>
          <a:lstStyle/>
          <a:p>
            <a:r>
              <a:rPr lang="en-US" altLang="en-US" sz="4400"/>
              <a:t>IDENTIFYING THE HARLOT</a:t>
            </a:r>
          </a:p>
        </p:txBody>
      </p:sp>
      <p:sp>
        <p:nvSpPr>
          <p:cNvPr id="6147" name="Rectangle 3"/>
          <p:cNvSpPr>
            <a:spLocks noGrp="1" noChangeArrowheads="1"/>
          </p:cNvSpPr>
          <p:nvPr>
            <p:ph type="body" idx="1"/>
          </p:nvPr>
        </p:nvSpPr>
        <p:spPr/>
        <p:txBody>
          <a:bodyPr/>
          <a:lstStyle/>
          <a:p>
            <a:r>
              <a:rPr lang="en-US" altLang="en-US"/>
              <a:t>QUESTION 1, “Who is the harlot and why?”</a:t>
            </a:r>
          </a:p>
          <a:p>
            <a:r>
              <a:rPr lang="en-US" altLang="en-US"/>
              <a:t>QUESTION 2, “How was the woman dressed?” </a:t>
            </a:r>
          </a:p>
        </p:txBody>
      </p:sp>
    </p:spTree>
    <p:extLst>
      <p:ext uri="{BB962C8B-B14F-4D97-AF65-F5344CB8AC3E}">
        <p14:creationId xmlns:p14="http://schemas.microsoft.com/office/powerpoint/2010/main" val="3621091155"/>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04219C9-D76E-49FC-B984-C130AF7D2D4A}"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30722" name="Rectangle 2"/>
          <p:cNvSpPr>
            <a:spLocks noGrp="1" noChangeArrowheads="1"/>
          </p:cNvSpPr>
          <p:nvPr>
            <p:ph type="title"/>
          </p:nvPr>
        </p:nvSpPr>
        <p:spPr>
          <a:xfrm>
            <a:off x="304800" y="609600"/>
            <a:ext cx="1905000" cy="993775"/>
          </a:xfrm>
        </p:spPr>
        <p:txBody>
          <a:bodyPr/>
          <a:lstStyle/>
          <a:p>
            <a:pPr algn="l"/>
            <a:r>
              <a:rPr lang="en-US" altLang="en-US"/>
              <a:t>17:8</a:t>
            </a:r>
          </a:p>
        </p:txBody>
      </p:sp>
      <p:sp>
        <p:nvSpPr>
          <p:cNvPr id="30723" name="Rectangle 3"/>
          <p:cNvSpPr>
            <a:spLocks noGrp="1" noChangeArrowheads="1"/>
          </p:cNvSpPr>
          <p:nvPr>
            <p:ph type="body" idx="1"/>
          </p:nvPr>
        </p:nvSpPr>
        <p:spPr>
          <a:xfrm>
            <a:off x="533400" y="1752600"/>
            <a:ext cx="8610600" cy="3579813"/>
          </a:xfrm>
        </p:spPr>
        <p:txBody>
          <a:bodyPr/>
          <a:lstStyle/>
          <a:p>
            <a:pPr>
              <a:buFont typeface="Wingdings" panose="05000000000000000000" pitchFamily="2" charset="2"/>
              <a:buChar char="Ø"/>
            </a:pPr>
            <a:r>
              <a:rPr lang="en-US" altLang="en-US" dirty="0"/>
              <a:t>Difficult phrase to understand</a:t>
            </a:r>
          </a:p>
          <a:p>
            <a:pPr>
              <a:buFont typeface="Wingdings" panose="05000000000000000000" pitchFamily="2" charset="2"/>
              <a:buChar char="Ø"/>
            </a:pPr>
            <a:r>
              <a:rPr lang="en-US" altLang="en-US" dirty="0"/>
              <a:t>Possibilities:</a:t>
            </a:r>
          </a:p>
          <a:p>
            <a:pPr marL="990600" lvl="1" indent="-533400">
              <a:buFontTx/>
              <a:buAutoNum type="arabicParenR"/>
            </a:pPr>
            <a:r>
              <a:rPr lang="en-US" altLang="en-US" dirty="0"/>
              <a:t>Understand the beast to be represented and active in Nero, then went away, then came again in Domitian</a:t>
            </a:r>
          </a:p>
          <a:p>
            <a:pPr marL="990600" lvl="1" indent="-533400">
              <a:buFontTx/>
              <a:buAutoNum type="arabicParenR"/>
            </a:pPr>
            <a:r>
              <a:rPr lang="en-US" altLang="en-US" dirty="0"/>
              <a:t>Understand the beast to be represented in successive world empires</a:t>
            </a:r>
          </a:p>
          <a:p>
            <a:pPr marL="1371600" lvl="2" indent="-457200"/>
            <a:r>
              <a:rPr lang="en-US" altLang="en-US" dirty="0"/>
              <a:t>Satan works in kingdoms of men with ungodly leaders (cf. Matt. 4:8-10)</a:t>
            </a:r>
          </a:p>
          <a:p>
            <a:pPr marL="1371600" lvl="2" indent="-457200"/>
            <a:r>
              <a:rPr lang="en-US" altLang="en-US" dirty="0"/>
              <a:t>the beast ascended in the Roman empire</a:t>
            </a:r>
          </a:p>
        </p:txBody>
      </p:sp>
      <p:sp>
        <p:nvSpPr>
          <p:cNvPr id="30724" name="Text Box 4"/>
          <p:cNvSpPr txBox="1">
            <a:spLocks noChangeArrowheads="1"/>
          </p:cNvSpPr>
          <p:nvPr/>
        </p:nvSpPr>
        <p:spPr bwMode="auto">
          <a:xfrm>
            <a:off x="1828800" y="533400"/>
            <a:ext cx="7315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“The beast that you saw was, and is not, and will ascend out of the bottomless pit and go to perdition. And those who dwell on the earth will marvel, whose names are not written in the Book of Life from the foundation of the world, when they see the beast that was, and is not, and yet is”</a:t>
            </a:r>
          </a:p>
        </p:txBody>
      </p:sp>
    </p:spTree>
    <p:extLst>
      <p:ext uri="{BB962C8B-B14F-4D97-AF65-F5344CB8AC3E}">
        <p14:creationId xmlns:p14="http://schemas.microsoft.com/office/powerpoint/2010/main" val="341444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359808B-0689-4014-8852-4A3198EF51CF}"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21</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31746" name="Rectangle 2"/>
          <p:cNvSpPr>
            <a:spLocks noGrp="1" noChangeArrowheads="1"/>
          </p:cNvSpPr>
          <p:nvPr>
            <p:ph type="title"/>
          </p:nvPr>
        </p:nvSpPr>
        <p:spPr>
          <a:xfrm>
            <a:off x="311150" y="685800"/>
            <a:ext cx="1441450" cy="993775"/>
          </a:xfrm>
        </p:spPr>
        <p:txBody>
          <a:bodyPr/>
          <a:lstStyle/>
          <a:p>
            <a:pPr algn="l"/>
            <a:r>
              <a:rPr lang="en-US" altLang="en-US" dirty="0"/>
              <a:t>17:9</a:t>
            </a:r>
          </a:p>
        </p:txBody>
      </p:sp>
      <p:sp>
        <p:nvSpPr>
          <p:cNvPr id="31747" name="Rectangle 3"/>
          <p:cNvSpPr>
            <a:spLocks noGrp="1" noChangeArrowheads="1"/>
          </p:cNvSpPr>
          <p:nvPr>
            <p:ph type="body" idx="1"/>
          </p:nvPr>
        </p:nvSpPr>
        <p:spPr>
          <a:xfrm>
            <a:off x="1028700" y="1905000"/>
            <a:ext cx="7461250" cy="4648200"/>
          </a:xfrm>
        </p:spPr>
        <p:txBody>
          <a:bodyPr/>
          <a:lstStyle/>
          <a:p>
            <a:pPr marL="0" indent="0">
              <a:buNone/>
            </a:pPr>
            <a:r>
              <a:rPr lang="en-US" altLang="en-US" dirty="0">
                <a:solidFill>
                  <a:srgbClr val="C00000"/>
                </a:solidFill>
              </a:rPr>
              <a:t>QUESTION 5, “</a:t>
            </a:r>
            <a:r>
              <a:rPr lang="en-US" altLang="en-US" sz="2800" dirty="0">
                <a:solidFill>
                  <a:srgbClr val="C00000"/>
                </a:solidFill>
              </a:rPr>
              <a:t>What three things does the woman sit upon in this chapter?”</a:t>
            </a:r>
          </a:p>
          <a:p>
            <a:pPr marL="914400" lvl="1" indent="-457200">
              <a:buFontTx/>
              <a:buAutoNum type="arabicPeriod"/>
            </a:pPr>
            <a:r>
              <a:rPr lang="en-US" altLang="en-US" dirty="0"/>
              <a:t>many waters (v. 1)</a:t>
            </a:r>
          </a:p>
          <a:p>
            <a:pPr marL="914400" lvl="1" indent="-457200">
              <a:buFontTx/>
              <a:buAutoNum type="arabicPeriod"/>
            </a:pPr>
            <a:r>
              <a:rPr lang="en-US" altLang="en-US" dirty="0"/>
              <a:t>scarlet beast (v. 3)</a:t>
            </a:r>
          </a:p>
          <a:p>
            <a:pPr marL="914400" lvl="1" indent="-457200">
              <a:buFontTx/>
              <a:buAutoNum type="arabicPeriod"/>
            </a:pPr>
            <a:r>
              <a:rPr lang="en-US" altLang="en-US" dirty="0"/>
              <a:t>seven mountains (v. 9)</a:t>
            </a:r>
          </a:p>
          <a:p>
            <a:pPr marL="0" indent="0">
              <a:buNone/>
            </a:pPr>
            <a:endParaRPr lang="en-US" altLang="en-US" dirty="0"/>
          </a:p>
          <a:p>
            <a:pPr marL="0" indent="0">
              <a:buNone/>
            </a:pPr>
            <a:r>
              <a:rPr lang="en-US" altLang="en-US" dirty="0"/>
              <a:t>Rome literally has seven hills</a:t>
            </a:r>
          </a:p>
          <a:p>
            <a:pPr marL="914400" lvl="1" indent="-457200"/>
            <a:r>
              <a:rPr lang="en-US" altLang="en-US" dirty="0"/>
              <a:t>but we must understand </a:t>
            </a:r>
            <a:r>
              <a:rPr lang="en-US" altLang="en-US" i="1" dirty="0"/>
              <a:t>numbers</a:t>
            </a:r>
            <a:r>
              <a:rPr lang="en-US" altLang="en-US" dirty="0"/>
              <a:t> and </a:t>
            </a:r>
            <a:r>
              <a:rPr lang="en-US" altLang="en-US" i="1" dirty="0"/>
              <a:t>mountains</a:t>
            </a:r>
            <a:r>
              <a:rPr lang="en-US" altLang="en-US" dirty="0"/>
              <a:t> as symbols</a:t>
            </a:r>
          </a:p>
        </p:txBody>
      </p:sp>
      <p:sp>
        <p:nvSpPr>
          <p:cNvPr id="31748" name="Text Box 4"/>
          <p:cNvSpPr txBox="1">
            <a:spLocks noChangeArrowheads="1"/>
          </p:cNvSpPr>
          <p:nvPr/>
        </p:nvSpPr>
        <p:spPr bwMode="auto">
          <a:xfrm>
            <a:off x="1905000" y="685800"/>
            <a:ext cx="7162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“Here is the mind which has wisdom: The seven heads are seven mountains on which the woman sits.”</a:t>
            </a:r>
          </a:p>
        </p:txBody>
      </p:sp>
    </p:spTree>
    <p:extLst>
      <p:ext uri="{BB962C8B-B14F-4D97-AF65-F5344CB8AC3E}">
        <p14:creationId xmlns:p14="http://schemas.microsoft.com/office/powerpoint/2010/main" val="2927352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34B7877-DDF3-421C-80BB-DC43E8585F80}"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32771" name="Rectangle 3"/>
          <p:cNvSpPr>
            <a:spLocks noGrp="1" noChangeArrowheads="1"/>
          </p:cNvSpPr>
          <p:nvPr>
            <p:ph type="body" idx="1"/>
          </p:nvPr>
        </p:nvSpPr>
        <p:spPr>
          <a:xfrm>
            <a:off x="1028700" y="1905000"/>
            <a:ext cx="7461250" cy="4648200"/>
          </a:xfrm>
        </p:spPr>
        <p:txBody>
          <a:bodyPr>
            <a:normAutofit lnSpcReduction="10000"/>
          </a:bodyPr>
          <a:lstStyle/>
          <a:p>
            <a:pPr>
              <a:buFont typeface="Wingdings" panose="05000000000000000000" pitchFamily="2" charset="2"/>
              <a:buChar char="§"/>
            </a:pPr>
            <a:r>
              <a:rPr lang="en-US" altLang="en-US" sz="3600" dirty="0"/>
              <a:t>emphasis is on power</a:t>
            </a:r>
          </a:p>
          <a:p>
            <a:pPr lvl="1"/>
            <a:r>
              <a:rPr lang="en-US" altLang="en-US" sz="3200" dirty="0">
                <a:solidFill>
                  <a:srgbClr val="C00000"/>
                </a:solidFill>
              </a:rPr>
              <a:t>seven</a:t>
            </a:r>
            <a:r>
              <a:rPr lang="en-US" altLang="en-US" sz="3200" dirty="0"/>
              <a:t> (complete)</a:t>
            </a:r>
          </a:p>
          <a:p>
            <a:pPr lvl="1"/>
            <a:r>
              <a:rPr lang="en-US" altLang="en-US" sz="3200" dirty="0">
                <a:solidFill>
                  <a:srgbClr val="C00000"/>
                </a:solidFill>
              </a:rPr>
              <a:t>mountains</a:t>
            </a:r>
            <a:r>
              <a:rPr lang="en-US" altLang="en-US" sz="3200" dirty="0"/>
              <a:t> (power, prosperity, grandeur, government) </a:t>
            </a:r>
          </a:p>
          <a:p>
            <a:pPr lvl="2">
              <a:buFont typeface="Wingdings" panose="05000000000000000000" pitchFamily="2" charset="2"/>
              <a:buChar char="§"/>
            </a:pPr>
            <a:r>
              <a:rPr lang="en-US" altLang="en-US" sz="2800" dirty="0"/>
              <a:t>Psalm 30:7; Jeremiah 51:25; Ezekiel 17:22; Daniel 2:35; Isaiah 2:1-4</a:t>
            </a:r>
          </a:p>
          <a:p>
            <a:pPr>
              <a:buFont typeface="Wingdings" panose="05000000000000000000" pitchFamily="2" charset="2"/>
              <a:buChar char="§"/>
            </a:pPr>
            <a:r>
              <a:rPr lang="en-US" altLang="en-US" sz="3600" dirty="0"/>
              <a:t>meaning:  woman (Rome) sits as a queen upon the harnessed power of the kingdom (cf. 18:7)</a:t>
            </a:r>
          </a:p>
        </p:txBody>
      </p:sp>
      <p:sp>
        <p:nvSpPr>
          <p:cNvPr id="32773" name="Rectangle 5"/>
          <p:cNvSpPr>
            <a:spLocks noGrp="1" noChangeArrowheads="1"/>
          </p:cNvSpPr>
          <p:nvPr>
            <p:ph type="title"/>
          </p:nvPr>
        </p:nvSpPr>
        <p:spPr>
          <a:xfrm>
            <a:off x="311150" y="685800"/>
            <a:ext cx="1441450" cy="993775"/>
          </a:xfrm>
          <a:noFill/>
          <a:ln/>
        </p:spPr>
        <p:txBody>
          <a:bodyPr/>
          <a:lstStyle/>
          <a:p>
            <a:pPr algn="l"/>
            <a:r>
              <a:rPr lang="en-US" altLang="en-US"/>
              <a:t>17:9</a:t>
            </a:r>
          </a:p>
        </p:txBody>
      </p:sp>
      <p:sp>
        <p:nvSpPr>
          <p:cNvPr id="32774" name="Text Box 6"/>
          <p:cNvSpPr txBox="1">
            <a:spLocks noChangeArrowheads="1"/>
          </p:cNvSpPr>
          <p:nvPr/>
        </p:nvSpPr>
        <p:spPr bwMode="auto">
          <a:xfrm>
            <a:off x="1905000" y="685800"/>
            <a:ext cx="7162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“Here is the mind which has wisdom: The seven heads are seven mountains on which the woman sits.”</a:t>
            </a:r>
          </a:p>
        </p:txBody>
      </p:sp>
    </p:spTree>
    <p:extLst>
      <p:ext uri="{BB962C8B-B14F-4D97-AF65-F5344CB8AC3E}">
        <p14:creationId xmlns:p14="http://schemas.microsoft.com/office/powerpoint/2010/main" val="38767266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CA97A45-9D82-4C89-B208-DDBAD4BCDF41}"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23</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33794" name="Rectangle 2"/>
          <p:cNvSpPr>
            <a:spLocks noGrp="1" noChangeArrowheads="1"/>
          </p:cNvSpPr>
          <p:nvPr>
            <p:ph type="title"/>
          </p:nvPr>
        </p:nvSpPr>
        <p:spPr/>
        <p:txBody>
          <a:bodyPr/>
          <a:lstStyle/>
          <a:p>
            <a:r>
              <a:rPr lang="en-US" altLang="en-US"/>
              <a:t>17:10-11</a:t>
            </a:r>
          </a:p>
        </p:txBody>
      </p:sp>
      <p:sp>
        <p:nvSpPr>
          <p:cNvPr id="33795" name="Rectangle 3"/>
          <p:cNvSpPr>
            <a:spLocks noGrp="1" noChangeArrowheads="1"/>
          </p:cNvSpPr>
          <p:nvPr>
            <p:ph type="body" idx="1"/>
          </p:nvPr>
        </p:nvSpPr>
        <p:spPr/>
        <p:txBody>
          <a:bodyPr/>
          <a:lstStyle/>
          <a:p>
            <a:pPr marL="0" indent="0">
              <a:buNone/>
            </a:pPr>
            <a:r>
              <a:rPr lang="en-US" altLang="en-US" dirty="0"/>
              <a:t>Meaning Of “Seven Kings”</a:t>
            </a:r>
          </a:p>
          <a:p>
            <a:pPr lvl="1"/>
            <a:r>
              <a:rPr lang="en-US" altLang="en-US" dirty="0"/>
              <a:t>literally seven Caesars?</a:t>
            </a:r>
          </a:p>
          <a:p>
            <a:pPr lvl="1"/>
            <a:r>
              <a:rPr lang="en-US" altLang="en-US" dirty="0"/>
              <a:t>literally seven kingdoms?</a:t>
            </a:r>
          </a:p>
          <a:p>
            <a:pPr lvl="1"/>
            <a:r>
              <a:rPr lang="en-US" altLang="en-US" dirty="0"/>
              <a:t>a mistake to force the literal…</a:t>
            </a:r>
          </a:p>
        </p:txBody>
      </p:sp>
    </p:spTree>
    <p:extLst>
      <p:ext uri="{BB962C8B-B14F-4D97-AF65-F5344CB8AC3E}">
        <p14:creationId xmlns:p14="http://schemas.microsoft.com/office/powerpoint/2010/main" val="342518251"/>
      </p:ext>
    </p:extLst>
  </p:cSld>
  <p:clrMapOvr>
    <a:masterClrMapping/>
  </p:clrMapOvr>
  <p:transition spd="slow">
    <p:randomBar dir="vert"/>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080CFE-7C88-4444-9287-2155F9A31488}"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24</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34818" name="Rectangle 2"/>
          <p:cNvSpPr>
            <a:spLocks noGrp="1" noChangeArrowheads="1"/>
          </p:cNvSpPr>
          <p:nvPr>
            <p:ph type="title"/>
          </p:nvPr>
        </p:nvSpPr>
        <p:spPr/>
        <p:txBody>
          <a:bodyPr/>
          <a:lstStyle/>
          <a:p>
            <a:r>
              <a:rPr lang="en-US" altLang="en-US"/>
              <a:t>7 Kings (17:10, 11)</a:t>
            </a:r>
          </a:p>
        </p:txBody>
      </p:sp>
      <p:sp>
        <p:nvSpPr>
          <p:cNvPr id="34819" name="Rectangle 3"/>
          <p:cNvSpPr>
            <a:spLocks noGrp="1" noChangeArrowheads="1"/>
          </p:cNvSpPr>
          <p:nvPr>
            <p:ph type="body" idx="1"/>
          </p:nvPr>
        </p:nvSpPr>
        <p:spPr/>
        <p:txBody>
          <a:bodyPr/>
          <a:lstStyle/>
          <a:p>
            <a:pPr marL="0" indent="0">
              <a:buNone/>
            </a:pPr>
            <a:r>
              <a:rPr lang="en-US" altLang="en-US" dirty="0"/>
              <a:t>If </a:t>
            </a:r>
            <a:r>
              <a:rPr lang="en-US" altLang="en-US" dirty="0">
                <a:solidFill>
                  <a:srgbClr val="C00000"/>
                </a:solidFill>
              </a:rPr>
              <a:t>Caesars</a:t>
            </a:r>
            <a:r>
              <a:rPr lang="en-US" altLang="en-US" dirty="0"/>
              <a:t>. . .</a:t>
            </a:r>
          </a:p>
          <a:p>
            <a:pPr lvl="1"/>
            <a:r>
              <a:rPr lang="en-US" altLang="en-US" dirty="0"/>
              <a:t>must retain “seven” as a symbol and not a literal number</a:t>
            </a:r>
          </a:p>
          <a:p>
            <a:pPr lvl="1"/>
            <a:r>
              <a:rPr lang="en-US" altLang="en-US" dirty="0">
                <a:solidFill>
                  <a:srgbClr val="FF0000"/>
                </a:solidFill>
              </a:rPr>
              <a:t>PROBLEM</a:t>
            </a:r>
            <a:r>
              <a:rPr lang="en-US" altLang="en-US" dirty="0"/>
              <a:t>: passage would indicate that the majority of the Caesars had already come and gone?</a:t>
            </a:r>
          </a:p>
        </p:txBody>
      </p:sp>
      <p:pic>
        <p:nvPicPr>
          <p:cNvPr id="34820" name="Picture 4" descr="MPj0401489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8225" y="5139780"/>
            <a:ext cx="2362200" cy="15740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7674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2" end="2"/>
                                            </p:txEl>
                                          </p:spTgt>
                                        </p:tgtEl>
                                        <p:attrNameLst>
                                          <p:attrName>style.visibility</p:attrName>
                                        </p:attrNameLst>
                                      </p:cBhvr>
                                      <p:to>
                                        <p:strVal val="visible"/>
                                      </p:to>
                                    </p:set>
                                  </p:childTnLst>
                                </p:cTn>
                              </p:par>
                              <p:par>
                                <p:cTn id="7" presetID="23" presetClass="entr" presetSubtype="16" fill="hold" nodeType="withEffect">
                                  <p:stCondLst>
                                    <p:cond delay="0"/>
                                  </p:stCondLst>
                                  <p:childTnLst>
                                    <p:set>
                                      <p:cBhvr>
                                        <p:cTn id="8" dur="1" fill="hold">
                                          <p:stCondLst>
                                            <p:cond delay="0"/>
                                          </p:stCondLst>
                                        </p:cTn>
                                        <p:tgtEl>
                                          <p:spTgt spid="34820"/>
                                        </p:tgtEl>
                                        <p:attrNameLst>
                                          <p:attrName>style.visibility</p:attrName>
                                        </p:attrNameLst>
                                      </p:cBhvr>
                                      <p:to>
                                        <p:strVal val="visible"/>
                                      </p:to>
                                    </p:set>
                                    <p:anim calcmode="lin" valueType="num">
                                      <p:cBhvr>
                                        <p:cTn id="9" dur="500" fill="hold"/>
                                        <p:tgtEl>
                                          <p:spTgt spid="34820"/>
                                        </p:tgtEl>
                                        <p:attrNameLst>
                                          <p:attrName>ppt_w</p:attrName>
                                        </p:attrNameLst>
                                      </p:cBhvr>
                                      <p:tavLst>
                                        <p:tav tm="0">
                                          <p:val>
                                            <p:fltVal val="0"/>
                                          </p:val>
                                        </p:tav>
                                        <p:tav tm="100000">
                                          <p:val>
                                            <p:strVal val="#ppt_w"/>
                                          </p:val>
                                        </p:tav>
                                      </p:tavLst>
                                    </p:anim>
                                    <p:anim calcmode="lin" valueType="num">
                                      <p:cBhvr>
                                        <p:cTn id="10" dur="500" fill="hold"/>
                                        <p:tgtEl>
                                          <p:spTgt spid="3482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34219F4-9E93-4EDE-A516-C3D25C14D5DE}"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25</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35843" name="Rectangle 3"/>
          <p:cNvSpPr>
            <a:spLocks noGrp="1" noChangeArrowheads="1"/>
          </p:cNvSpPr>
          <p:nvPr>
            <p:ph type="body" idx="1"/>
          </p:nvPr>
        </p:nvSpPr>
        <p:spPr>
          <a:xfrm>
            <a:off x="1028700" y="2108200"/>
            <a:ext cx="7658100" cy="3579813"/>
          </a:xfrm>
        </p:spPr>
        <p:txBody>
          <a:bodyPr/>
          <a:lstStyle/>
          <a:p>
            <a:pPr marL="0" indent="0">
              <a:buNone/>
            </a:pPr>
            <a:r>
              <a:rPr lang="en-US" altLang="en-US" dirty="0"/>
              <a:t>If </a:t>
            </a:r>
            <a:r>
              <a:rPr lang="en-US" altLang="en-US" dirty="0">
                <a:solidFill>
                  <a:srgbClr val="C00000"/>
                </a:solidFill>
              </a:rPr>
              <a:t>Kingdoms</a:t>
            </a:r>
            <a:r>
              <a:rPr lang="en-US" altLang="en-US" dirty="0"/>
              <a:t> (cf. Dan. 7:17, 23), </a:t>
            </a:r>
          </a:p>
          <a:p>
            <a:pPr lvl="1"/>
            <a:r>
              <a:rPr lang="en-US" altLang="en-US" dirty="0"/>
              <a:t>“seven” must be a symbol</a:t>
            </a:r>
          </a:p>
          <a:p>
            <a:pPr lvl="1"/>
            <a:r>
              <a:rPr lang="en-US" altLang="en-US" dirty="0"/>
              <a:t>the majority of kingdoms who oppose God have already come and gone</a:t>
            </a:r>
          </a:p>
          <a:p>
            <a:pPr lvl="2"/>
            <a:r>
              <a:rPr lang="en-US" altLang="en-US" dirty="0"/>
              <a:t>five have come</a:t>
            </a:r>
          </a:p>
          <a:p>
            <a:pPr lvl="2"/>
            <a:r>
              <a:rPr lang="en-US" altLang="en-US" dirty="0"/>
              <a:t>one is </a:t>
            </a:r>
            <a:r>
              <a:rPr lang="en-US" altLang="en-US" dirty="0">
                <a:latin typeface="Cambria" panose="02040503050406030204" pitchFamily="18" charset="0"/>
              </a:rPr>
              <a:t>⇛ </a:t>
            </a:r>
            <a:r>
              <a:rPr lang="en-US" altLang="en-US" dirty="0"/>
              <a:t> Rome </a:t>
            </a:r>
          </a:p>
          <a:p>
            <a:pPr lvl="2"/>
            <a:r>
              <a:rPr lang="en-US" altLang="en-US" dirty="0"/>
              <a:t>one is yet to come </a:t>
            </a:r>
            <a:r>
              <a:rPr lang="en-US" altLang="en-US" dirty="0">
                <a:latin typeface="Cambria" panose="02040503050406030204" pitchFamily="18" charset="0"/>
              </a:rPr>
              <a:t>↦             ?</a:t>
            </a:r>
            <a:endParaRPr lang="en-US" altLang="en-US" dirty="0"/>
          </a:p>
        </p:txBody>
      </p:sp>
      <p:sp>
        <p:nvSpPr>
          <p:cNvPr id="35844" name="Rectangle 4"/>
          <p:cNvSpPr>
            <a:spLocks noGrp="1" noChangeArrowheads="1"/>
          </p:cNvSpPr>
          <p:nvPr>
            <p:ph type="title"/>
          </p:nvPr>
        </p:nvSpPr>
        <p:spPr>
          <a:noFill/>
          <a:ln/>
        </p:spPr>
        <p:txBody>
          <a:bodyPr/>
          <a:lstStyle/>
          <a:p>
            <a:r>
              <a:rPr lang="en-US" altLang="en-US"/>
              <a:t>7 Kings (17:10, 11)</a:t>
            </a:r>
          </a:p>
        </p:txBody>
      </p:sp>
      <p:cxnSp>
        <p:nvCxnSpPr>
          <p:cNvPr id="3" name="Straight Connector 2"/>
          <p:cNvCxnSpPr/>
          <p:nvPr/>
        </p:nvCxnSpPr>
        <p:spPr>
          <a:xfrm>
            <a:off x="5334000" y="5410200"/>
            <a:ext cx="16764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704723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5843">
                                            <p:txEl>
                                              <p:pRg st="5" end="5"/>
                                            </p:txEl>
                                          </p:spTgt>
                                        </p:tgtEl>
                                        <p:attrNameLst>
                                          <p:attrName>style.visibility</p:attrName>
                                        </p:attrNameLst>
                                      </p:cBhvr>
                                      <p:to>
                                        <p:strVal val="visible"/>
                                      </p:to>
                                    </p:set>
                                  </p:childTnLst>
                                </p:cTn>
                              </p:par>
                            </p:childTnLst>
                          </p:cTn>
                        </p:par>
                        <p:par>
                          <p:cTn id="17" fill="hold">
                            <p:stCondLst>
                              <p:cond delay="0"/>
                            </p:stCondLst>
                            <p:childTnLst>
                              <p:par>
                                <p:cTn id="18" presetID="16" presetClass="entr" presetSubtype="21"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80F4D3B-03B0-45BB-8D69-97B68AFC9DD0}"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36866" name="Rectangle 2"/>
          <p:cNvSpPr>
            <a:spLocks noGrp="1" noChangeArrowheads="1"/>
          </p:cNvSpPr>
          <p:nvPr>
            <p:ph type="title"/>
          </p:nvPr>
        </p:nvSpPr>
        <p:spPr/>
        <p:txBody>
          <a:bodyPr/>
          <a:lstStyle/>
          <a:p>
            <a:r>
              <a:rPr lang="en-US" altLang="en-US"/>
              <a:t>Robert Harkrider</a:t>
            </a:r>
          </a:p>
        </p:txBody>
      </p:sp>
      <p:sp>
        <p:nvSpPr>
          <p:cNvPr id="36868" name="Text Box 4"/>
          <p:cNvSpPr txBox="1">
            <a:spLocks noChangeArrowheads="1"/>
          </p:cNvSpPr>
          <p:nvPr/>
        </p:nvSpPr>
        <p:spPr bwMode="auto">
          <a:xfrm>
            <a:off x="838200" y="2209800"/>
            <a:ext cx="784860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0" i="1" u="none" strike="noStrike" kern="0" cap="none" spc="0" normalizeH="0" baseline="0" noProof="0">
                <a:ln>
                  <a:noFill/>
                </a:ln>
                <a:solidFill>
                  <a:sysClr val="windowText" lastClr="000000"/>
                </a:solidFill>
                <a:effectLst/>
                <a:uLnTx/>
                <a:uFillTx/>
              </a:rPr>
              <a:t>“. . .if the number seven is understood to be  a symbolic representation of the whole, or complete number, then the Roman Empire was but the embodiment and continuation of several kingdoms of men which Satan influenced to oppose God.” </a:t>
            </a:r>
          </a:p>
        </p:txBody>
      </p:sp>
    </p:spTree>
    <p:extLst>
      <p:ext uri="{BB962C8B-B14F-4D97-AF65-F5344CB8AC3E}">
        <p14:creationId xmlns:p14="http://schemas.microsoft.com/office/powerpoint/2010/main" val="39749947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DE87C23-7200-455C-9764-C840034C3352}"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38914" name="Rectangle 2"/>
          <p:cNvSpPr>
            <a:spLocks noGrp="1" noChangeArrowheads="1"/>
          </p:cNvSpPr>
          <p:nvPr>
            <p:ph type="title"/>
          </p:nvPr>
        </p:nvSpPr>
        <p:spPr/>
        <p:txBody>
          <a:bodyPr/>
          <a:lstStyle/>
          <a:p>
            <a:r>
              <a:rPr lang="en-US" altLang="en-US"/>
              <a:t>The Seventh King</a:t>
            </a:r>
          </a:p>
        </p:txBody>
      </p:sp>
      <p:sp>
        <p:nvSpPr>
          <p:cNvPr id="38915" name="Rectangle 3"/>
          <p:cNvSpPr>
            <a:spLocks noGrp="1" noChangeArrowheads="1"/>
          </p:cNvSpPr>
          <p:nvPr>
            <p:ph type="body" idx="1"/>
          </p:nvPr>
        </p:nvSpPr>
        <p:spPr>
          <a:xfrm>
            <a:off x="1028700" y="2108200"/>
            <a:ext cx="8115300" cy="4216400"/>
          </a:xfrm>
        </p:spPr>
        <p:txBody>
          <a:bodyPr/>
          <a:lstStyle/>
          <a:p>
            <a:r>
              <a:rPr lang="en-US" altLang="en-US" dirty="0"/>
              <a:t>the seventh (future) king (kingdom) will continue for a short time</a:t>
            </a:r>
          </a:p>
          <a:p>
            <a:pPr lvl="1"/>
            <a:r>
              <a:rPr lang="en-US" altLang="en-US" dirty="0"/>
              <a:t>“short time” connected with Satanic release after 1000 years (20:3, 7, 8)</a:t>
            </a:r>
          </a:p>
          <a:p>
            <a:r>
              <a:rPr lang="en-US" altLang="en-US" dirty="0"/>
              <a:t>the beast was, and is not, yet is the eighth (kingdom) which is of the seven</a:t>
            </a:r>
          </a:p>
          <a:p>
            <a:pPr lvl="1"/>
            <a:r>
              <a:rPr lang="en-US" altLang="en-US" dirty="0"/>
              <a:t>mind-boggling statement</a:t>
            </a:r>
          </a:p>
          <a:p>
            <a:pPr lvl="1"/>
            <a:r>
              <a:rPr lang="en-US" altLang="en-US" dirty="0"/>
              <a:t>how could the 8</a:t>
            </a:r>
            <a:r>
              <a:rPr lang="en-US" altLang="en-US" baseline="30000" dirty="0"/>
              <a:t>th</a:t>
            </a:r>
            <a:r>
              <a:rPr lang="en-US" altLang="en-US" dirty="0"/>
              <a:t> be of the seven?</a:t>
            </a:r>
          </a:p>
        </p:txBody>
      </p:sp>
    </p:spTree>
    <p:extLst>
      <p:ext uri="{BB962C8B-B14F-4D97-AF65-F5344CB8AC3E}">
        <p14:creationId xmlns:p14="http://schemas.microsoft.com/office/powerpoint/2010/main" val="1668850198"/>
      </p:ext>
    </p:extLst>
  </p:cSld>
  <p:clrMapOvr>
    <a:masterClrMapping/>
  </p:clrMapOvr>
  <p:transition spd="med">
    <p:pull/>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DDF0BC3-7C1D-4E18-8F5E-611B1F21956E}"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28</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39938" name="Rectangle 2"/>
          <p:cNvSpPr>
            <a:spLocks noGrp="1" noChangeArrowheads="1"/>
          </p:cNvSpPr>
          <p:nvPr>
            <p:ph type="title"/>
          </p:nvPr>
        </p:nvSpPr>
        <p:spPr/>
        <p:txBody>
          <a:bodyPr/>
          <a:lstStyle/>
          <a:p>
            <a:r>
              <a:rPr lang="en-US" altLang="en-US"/>
              <a:t>Making Sense of 17:11</a:t>
            </a:r>
          </a:p>
        </p:txBody>
      </p:sp>
      <p:sp>
        <p:nvSpPr>
          <p:cNvPr id="39939" name="Rectangle 3"/>
          <p:cNvSpPr>
            <a:spLocks noGrp="1" noChangeArrowheads="1"/>
          </p:cNvSpPr>
          <p:nvPr>
            <p:ph type="body" idx="1"/>
          </p:nvPr>
        </p:nvSpPr>
        <p:spPr>
          <a:xfrm>
            <a:off x="304800" y="1828800"/>
            <a:ext cx="8839200" cy="4648200"/>
          </a:xfrm>
        </p:spPr>
        <p:txBody>
          <a:bodyPr>
            <a:normAutofit lnSpcReduction="10000"/>
          </a:bodyPr>
          <a:lstStyle/>
          <a:p>
            <a:pPr>
              <a:lnSpc>
                <a:spcPct val="90000"/>
              </a:lnSpc>
              <a:buFont typeface="Wingdings" panose="05000000000000000000" pitchFamily="2" charset="2"/>
              <a:buChar char="§"/>
            </a:pPr>
            <a:r>
              <a:rPr lang="en-US" altLang="en-US" dirty="0"/>
              <a:t>the beast has been embodied in all kings (kingdoms)</a:t>
            </a:r>
          </a:p>
          <a:p>
            <a:pPr>
              <a:lnSpc>
                <a:spcPct val="90000"/>
              </a:lnSpc>
              <a:buFont typeface="Wingdings" panose="05000000000000000000" pitchFamily="2" charset="2"/>
              <a:buChar char="§"/>
            </a:pPr>
            <a:r>
              <a:rPr lang="en-US" altLang="en-US" dirty="0"/>
              <a:t>he is the “</a:t>
            </a:r>
            <a:r>
              <a:rPr lang="en-US" altLang="en-US" dirty="0">
                <a:solidFill>
                  <a:srgbClr val="C00000"/>
                </a:solidFill>
              </a:rPr>
              <a:t>eighth</a:t>
            </a:r>
            <a:r>
              <a:rPr lang="en-US" altLang="en-US" dirty="0"/>
              <a:t>”—the continuation, culmination, and completion</a:t>
            </a:r>
          </a:p>
          <a:p>
            <a:pPr lvl="1">
              <a:lnSpc>
                <a:spcPct val="90000"/>
              </a:lnSpc>
            </a:pPr>
            <a:r>
              <a:rPr lang="en-US" altLang="en-US" dirty="0"/>
              <a:t>Significance of </a:t>
            </a:r>
            <a:r>
              <a:rPr lang="en-US" altLang="en-US" dirty="0">
                <a:solidFill>
                  <a:srgbClr val="C00000"/>
                </a:solidFill>
              </a:rPr>
              <a:t>eight</a:t>
            </a:r>
          </a:p>
          <a:p>
            <a:pPr lvl="2">
              <a:lnSpc>
                <a:spcPct val="90000"/>
              </a:lnSpc>
            </a:pPr>
            <a:r>
              <a:rPr lang="en-US" altLang="en-US" dirty="0"/>
              <a:t>Eight saved (1 Pet. 3:20)</a:t>
            </a:r>
          </a:p>
          <a:p>
            <a:pPr lvl="2">
              <a:lnSpc>
                <a:spcPct val="90000"/>
              </a:lnSpc>
            </a:pPr>
            <a:r>
              <a:rPr lang="en-US" altLang="en-US" dirty="0"/>
              <a:t>Consecration of altar (Ezek. 43:25-27)</a:t>
            </a:r>
          </a:p>
          <a:p>
            <a:pPr lvl="2">
              <a:lnSpc>
                <a:spcPct val="90000"/>
              </a:lnSpc>
            </a:pPr>
            <a:r>
              <a:rPr lang="en-US" altLang="en-US" dirty="0"/>
              <a:t>Completion of </a:t>
            </a:r>
            <a:r>
              <a:rPr lang="en-US" altLang="en-US" i="1" dirty="0"/>
              <a:t>Tabernacles</a:t>
            </a:r>
            <a:r>
              <a:rPr lang="en-US" altLang="en-US" dirty="0"/>
              <a:t> (Lev. 23:33, 39; Neh. 8:18)</a:t>
            </a:r>
          </a:p>
          <a:p>
            <a:pPr lvl="2">
              <a:lnSpc>
                <a:spcPct val="90000"/>
              </a:lnSpc>
            </a:pPr>
            <a:r>
              <a:rPr lang="en-US" altLang="en-US" dirty="0"/>
              <a:t>“Eighth day” was the next “first day” of the week after a full week was completed (Jn. 20:19, 26)</a:t>
            </a:r>
          </a:p>
        </p:txBody>
      </p:sp>
    </p:spTree>
    <p:extLst>
      <p:ext uri="{BB962C8B-B14F-4D97-AF65-F5344CB8AC3E}">
        <p14:creationId xmlns:p14="http://schemas.microsoft.com/office/powerpoint/2010/main" val="6334507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DDF0BC3-7C1D-4E18-8F5E-611B1F21956E}"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29</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39938" name="Rectangle 2"/>
          <p:cNvSpPr>
            <a:spLocks noGrp="1" noChangeArrowheads="1"/>
          </p:cNvSpPr>
          <p:nvPr>
            <p:ph type="title"/>
          </p:nvPr>
        </p:nvSpPr>
        <p:spPr/>
        <p:txBody>
          <a:bodyPr/>
          <a:lstStyle/>
          <a:p>
            <a:r>
              <a:rPr lang="en-US" altLang="en-US"/>
              <a:t>Making Sense of 17:11</a:t>
            </a:r>
          </a:p>
        </p:txBody>
      </p:sp>
      <p:sp>
        <p:nvSpPr>
          <p:cNvPr id="39939" name="Rectangle 3"/>
          <p:cNvSpPr>
            <a:spLocks noGrp="1" noChangeArrowheads="1"/>
          </p:cNvSpPr>
          <p:nvPr>
            <p:ph type="body" idx="1"/>
          </p:nvPr>
        </p:nvSpPr>
        <p:spPr>
          <a:xfrm>
            <a:off x="304800" y="1828800"/>
            <a:ext cx="8839200" cy="4648200"/>
          </a:xfrm>
        </p:spPr>
        <p:txBody>
          <a:bodyPr/>
          <a:lstStyle/>
          <a:p>
            <a:pPr>
              <a:lnSpc>
                <a:spcPct val="90000"/>
              </a:lnSpc>
              <a:buFont typeface="Wingdings" panose="05000000000000000000" pitchFamily="2" charset="2"/>
              <a:buChar char="§"/>
            </a:pPr>
            <a:r>
              <a:rPr lang="en-US" altLang="en-US" dirty="0"/>
              <a:t>he is the “</a:t>
            </a:r>
            <a:r>
              <a:rPr lang="en-US" altLang="en-US" dirty="0">
                <a:solidFill>
                  <a:srgbClr val="C00000"/>
                </a:solidFill>
              </a:rPr>
              <a:t>eighth</a:t>
            </a:r>
            <a:r>
              <a:rPr lang="en-US" altLang="en-US" dirty="0"/>
              <a:t>”</a:t>
            </a:r>
          </a:p>
          <a:p>
            <a:pPr marL="971550" lvl="1" indent="-514350">
              <a:lnSpc>
                <a:spcPct val="90000"/>
              </a:lnSpc>
              <a:buFont typeface="+mj-lt"/>
              <a:buAutoNum type="arabicPeriod"/>
            </a:pPr>
            <a:r>
              <a:rPr lang="en-US" altLang="en-US" dirty="0"/>
              <a:t>A counterfeit of what is truly eight: </a:t>
            </a:r>
          </a:p>
          <a:p>
            <a:pPr lvl="2">
              <a:lnSpc>
                <a:spcPct val="90000"/>
              </a:lnSpc>
            </a:pPr>
            <a:r>
              <a:rPr lang="en-US" altLang="en-US" dirty="0"/>
              <a:t>Astonishment fit for God, “Who is like the beast?” (13:4; cf. Ps. 113:5)</a:t>
            </a:r>
          </a:p>
          <a:p>
            <a:pPr lvl="2">
              <a:lnSpc>
                <a:spcPct val="90000"/>
              </a:lnSpc>
            </a:pPr>
            <a:r>
              <a:rPr lang="en-US" altLang="en-US" dirty="0"/>
              <a:t>Two horns of a lamb (13:11)</a:t>
            </a:r>
          </a:p>
          <a:p>
            <a:pPr lvl="2">
              <a:lnSpc>
                <a:spcPct val="90000"/>
              </a:lnSpc>
            </a:pPr>
            <a:r>
              <a:rPr lang="en-US" altLang="en-US" i="1" dirty="0"/>
              <a:t>Apparent</a:t>
            </a:r>
            <a:r>
              <a:rPr lang="en-US" altLang="en-US" dirty="0"/>
              <a:t> wonders (13:13, 14)</a:t>
            </a:r>
          </a:p>
          <a:p>
            <a:pPr marL="971550" lvl="1" indent="-514350">
              <a:lnSpc>
                <a:spcPct val="90000"/>
              </a:lnSpc>
              <a:buFont typeface="+mj-lt"/>
              <a:buAutoNum type="arabicPeriod"/>
            </a:pPr>
            <a:r>
              <a:rPr lang="en-US" altLang="en-US" dirty="0"/>
              <a:t>The composite of all empires that oppose the Lamb</a:t>
            </a:r>
          </a:p>
          <a:p>
            <a:pPr lvl="2">
              <a:lnSpc>
                <a:spcPct val="90000"/>
              </a:lnSpc>
            </a:pPr>
            <a:r>
              <a:rPr lang="en-US" altLang="en-US" dirty="0"/>
              <a:t>the thought is that Rome (6</a:t>
            </a:r>
            <a:r>
              <a:rPr lang="en-US" altLang="en-US" baseline="30000" dirty="0"/>
              <a:t>th</a:t>
            </a:r>
            <a:r>
              <a:rPr lang="en-US" altLang="en-US" dirty="0"/>
              <a:t>) is just another venue that Satan used to opposed God and it will be destroyed like everything else that </a:t>
            </a:r>
            <a:r>
              <a:rPr lang="en-US" altLang="en-US" i="1" dirty="0"/>
              <a:t>follows</a:t>
            </a:r>
          </a:p>
        </p:txBody>
      </p:sp>
    </p:spTree>
    <p:extLst>
      <p:ext uri="{BB962C8B-B14F-4D97-AF65-F5344CB8AC3E}">
        <p14:creationId xmlns:p14="http://schemas.microsoft.com/office/powerpoint/2010/main" val="1110691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animEffect transition="in" filter="fade">
                                      <p:cBhvr>
                                        <p:cTn id="7" dur="500"/>
                                        <p:tgtEl>
                                          <p:spTgt spid="3993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9939">
                                            <p:txEl>
                                              <p:pRg st="3" end="3"/>
                                            </p:txEl>
                                          </p:spTgt>
                                        </p:tgtEl>
                                        <p:attrNameLst>
                                          <p:attrName>style.visibility</p:attrName>
                                        </p:attrNameLst>
                                      </p:cBhvr>
                                      <p:to>
                                        <p:strVal val="visible"/>
                                      </p:to>
                                    </p:set>
                                    <p:animEffect transition="in" filter="fade">
                                      <p:cBhvr>
                                        <p:cTn id="12" dur="500"/>
                                        <p:tgtEl>
                                          <p:spTgt spid="3993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9939">
                                            <p:txEl>
                                              <p:pRg st="4" end="4"/>
                                            </p:txEl>
                                          </p:spTgt>
                                        </p:tgtEl>
                                        <p:attrNameLst>
                                          <p:attrName>style.visibility</p:attrName>
                                        </p:attrNameLst>
                                      </p:cBhvr>
                                      <p:to>
                                        <p:strVal val="visible"/>
                                      </p:to>
                                    </p:set>
                                    <p:animEffect transition="in" filter="fade">
                                      <p:cBhvr>
                                        <p:cTn id="17" dur="500"/>
                                        <p:tgtEl>
                                          <p:spTgt spid="3993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9939">
                                            <p:txEl>
                                              <p:pRg st="5" end="5"/>
                                            </p:txEl>
                                          </p:spTgt>
                                        </p:tgtEl>
                                        <p:attrNameLst>
                                          <p:attrName>style.visibility</p:attrName>
                                        </p:attrNameLst>
                                      </p:cBhvr>
                                      <p:to>
                                        <p:strVal val="visible"/>
                                      </p:to>
                                    </p:set>
                                    <p:animEffect transition="in" filter="fade">
                                      <p:cBhvr>
                                        <p:cTn id="22" dur="500"/>
                                        <p:tgtEl>
                                          <p:spTgt spid="3993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939">
                                            <p:txEl>
                                              <p:pRg st="6" end="6"/>
                                            </p:txEl>
                                          </p:spTgt>
                                        </p:tgtEl>
                                        <p:attrNameLst>
                                          <p:attrName>style.visibility</p:attrName>
                                        </p:attrNameLst>
                                      </p:cBhvr>
                                      <p:to>
                                        <p:strVal val="visible"/>
                                      </p:to>
                                    </p:set>
                                    <p:animEffect transition="in" filter="fade">
                                      <p:cBhvr>
                                        <p:cTn id="27" dur="500"/>
                                        <p:tgtEl>
                                          <p:spTgt spid="399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9556933-9B87-40AF-A33D-DBCE1149EAC0}"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7170" name="Rectangle 2"/>
          <p:cNvSpPr>
            <a:spLocks noGrp="1" noChangeArrowheads="1"/>
          </p:cNvSpPr>
          <p:nvPr>
            <p:ph type="title"/>
          </p:nvPr>
        </p:nvSpPr>
        <p:spPr/>
        <p:txBody>
          <a:bodyPr/>
          <a:lstStyle/>
          <a:p>
            <a:r>
              <a:rPr lang="en-US" altLang="en-US" sz="4400" dirty="0"/>
              <a:t>IDENTIFYING THE HARLOT AS ROME</a:t>
            </a:r>
          </a:p>
        </p:txBody>
      </p:sp>
      <p:sp>
        <p:nvSpPr>
          <p:cNvPr id="7171" name="Rectangle 3"/>
          <p:cNvSpPr>
            <a:spLocks noGrp="1" noChangeArrowheads="1"/>
          </p:cNvSpPr>
          <p:nvPr>
            <p:ph type="body" idx="1"/>
          </p:nvPr>
        </p:nvSpPr>
        <p:spPr>
          <a:xfrm>
            <a:off x="1028700" y="2108200"/>
            <a:ext cx="7461250" cy="4140200"/>
          </a:xfrm>
        </p:spPr>
        <p:txBody>
          <a:bodyPr>
            <a:normAutofit fontScale="92500"/>
          </a:bodyPr>
          <a:lstStyle/>
          <a:p>
            <a:pPr>
              <a:lnSpc>
                <a:spcPct val="90000"/>
              </a:lnSpc>
            </a:pPr>
            <a:r>
              <a:rPr lang="en-US" altLang="en-US" sz="3600" dirty="0"/>
              <a:t>A GREAT CITY (17:18; 18:16)</a:t>
            </a:r>
          </a:p>
          <a:p>
            <a:pPr>
              <a:lnSpc>
                <a:spcPct val="90000"/>
              </a:lnSpc>
            </a:pPr>
            <a:r>
              <a:rPr lang="en-US" altLang="en-US" sz="3600" dirty="0"/>
              <a:t>SITS UPON MANY WATERS (17:1)</a:t>
            </a:r>
          </a:p>
          <a:p>
            <a:pPr lvl="1">
              <a:lnSpc>
                <a:spcPct val="90000"/>
              </a:lnSpc>
            </a:pPr>
            <a:r>
              <a:rPr lang="en-US" altLang="en-US" sz="3200" dirty="0"/>
              <a:t>IDENTIFIED AS PEOPLES, NATIONS, ETC. (v. 15)</a:t>
            </a:r>
          </a:p>
          <a:p>
            <a:pPr>
              <a:lnSpc>
                <a:spcPct val="90000"/>
              </a:lnSpc>
            </a:pPr>
            <a:r>
              <a:rPr lang="en-US" altLang="en-US" sz="3600" dirty="0"/>
              <a:t>SITS UPON THE BEAST (17:3, 7)</a:t>
            </a:r>
          </a:p>
          <a:p>
            <a:pPr lvl="1">
              <a:lnSpc>
                <a:spcPct val="90000"/>
              </a:lnSpc>
            </a:pPr>
            <a:r>
              <a:rPr lang="en-US" altLang="en-US" sz="3200" dirty="0"/>
              <a:t>BEAST IS ROMAN EMPIRE (cf. 13:1ff; Dan. 7:1-8)</a:t>
            </a:r>
          </a:p>
        </p:txBody>
      </p:sp>
    </p:spTree>
    <p:extLst>
      <p:ext uri="{BB962C8B-B14F-4D97-AF65-F5344CB8AC3E}">
        <p14:creationId xmlns:p14="http://schemas.microsoft.com/office/powerpoint/2010/main" val="480937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93315544-BCCF-4DBD-81A5-312F0A23B010}"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30</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40962" name="Rectangle 2"/>
          <p:cNvSpPr>
            <a:spLocks noGrp="1" noChangeArrowheads="1"/>
          </p:cNvSpPr>
          <p:nvPr>
            <p:ph type="title"/>
          </p:nvPr>
        </p:nvSpPr>
        <p:spPr/>
        <p:txBody>
          <a:bodyPr/>
          <a:lstStyle/>
          <a:p>
            <a:r>
              <a:rPr lang="en-US" altLang="en-US"/>
              <a:t>Ten Horns (17:12-13)</a:t>
            </a:r>
          </a:p>
        </p:txBody>
      </p:sp>
      <p:sp>
        <p:nvSpPr>
          <p:cNvPr id="40963" name="Rectangle 3"/>
          <p:cNvSpPr>
            <a:spLocks noGrp="1" noChangeArrowheads="1"/>
          </p:cNvSpPr>
          <p:nvPr>
            <p:ph type="body" idx="1"/>
          </p:nvPr>
        </p:nvSpPr>
        <p:spPr>
          <a:xfrm>
            <a:off x="381000" y="2108200"/>
            <a:ext cx="8763000" cy="4445000"/>
          </a:xfrm>
        </p:spPr>
        <p:txBody>
          <a:bodyPr/>
          <a:lstStyle/>
          <a:p>
            <a:pPr marL="0" indent="0">
              <a:buNone/>
            </a:pPr>
            <a:r>
              <a:rPr lang="en-US" altLang="en-US" dirty="0">
                <a:solidFill>
                  <a:srgbClr val="C00000"/>
                </a:solidFill>
              </a:rPr>
              <a:t>QUESTION 6, “What are the ten horns and what do they do?”</a:t>
            </a:r>
          </a:p>
        </p:txBody>
      </p:sp>
    </p:spTree>
    <p:extLst>
      <p:ext uri="{BB962C8B-B14F-4D97-AF65-F5344CB8AC3E}">
        <p14:creationId xmlns:p14="http://schemas.microsoft.com/office/powerpoint/2010/main" val="1074640755"/>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93315544-BCCF-4DBD-81A5-312F0A23B010}"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31</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40962" name="Rectangle 2"/>
          <p:cNvSpPr>
            <a:spLocks noGrp="1" noChangeArrowheads="1"/>
          </p:cNvSpPr>
          <p:nvPr>
            <p:ph type="title"/>
          </p:nvPr>
        </p:nvSpPr>
        <p:spPr/>
        <p:txBody>
          <a:bodyPr/>
          <a:lstStyle/>
          <a:p>
            <a:r>
              <a:rPr lang="en-US" altLang="en-US"/>
              <a:t>Ten Horns (17:12-13)</a:t>
            </a:r>
          </a:p>
        </p:txBody>
      </p:sp>
      <p:sp>
        <p:nvSpPr>
          <p:cNvPr id="40963" name="Rectangle 3"/>
          <p:cNvSpPr>
            <a:spLocks noGrp="1" noChangeArrowheads="1"/>
          </p:cNvSpPr>
          <p:nvPr>
            <p:ph type="body" idx="1"/>
          </p:nvPr>
        </p:nvSpPr>
        <p:spPr>
          <a:xfrm>
            <a:off x="381000" y="2108200"/>
            <a:ext cx="8763000" cy="4445000"/>
          </a:xfrm>
        </p:spPr>
        <p:txBody>
          <a:bodyPr/>
          <a:lstStyle/>
          <a:p>
            <a:pPr marL="0" indent="0">
              <a:buNone/>
            </a:pPr>
            <a:r>
              <a:rPr lang="en-US" altLang="en-US" dirty="0">
                <a:solidFill>
                  <a:srgbClr val="C00000"/>
                </a:solidFill>
              </a:rPr>
              <a:t>10 horns identified as “kings”</a:t>
            </a:r>
          </a:p>
          <a:p>
            <a:pPr lvl="1"/>
            <a:r>
              <a:rPr lang="en-US" altLang="en-US" dirty="0"/>
              <a:t>probably “puppet” kings under Rome’s rule</a:t>
            </a:r>
          </a:p>
          <a:p>
            <a:pPr lvl="2"/>
            <a:r>
              <a:rPr lang="en-US" altLang="en-US" dirty="0"/>
              <a:t>No kingdom as of yet—ruled by Rome’s power and influence</a:t>
            </a:r>
          </a:p>
          <a:p>
            <a:pPr lvl="1"/>
            <a:r>
              <a:rPr lang="en-US" altLang="en-US" dirty="0"/>
              <a:t>not literally 10, but figuratively 10, the complete number of subservient kingdoms</a:t>
            </a:r>
          </a:p>
          <a:p>
            <a:pPr lvl="2"/>
            <a:r>
              <a:rPr lang="en-US" altLang="en-US" sz="2000" dirty="0"/>
              <a:t>had authority for a short time (1 hour)</a:t>
            </a:r>
          </a:p>
          <a:p>
            <a:pPr lvl="2"/>
            <a:r>
              <a:rPr lang="en-US" altLang="en-US" sz="2000" dirty="0"/>
              <a:t>were of one mind (unified) in opposing Christ</a:t>
            </a:r>
          </a:p>
          <a:p>
            <a:pPr lvl="2"/>
            <a:r>
              <a:rPr lang="en-US" altLang="en-US" sz="2000" dirty="0"/>
              <a:t>obeyed Rome’s dictates</a:t>
            </a:r>
          </a:p>
          <a:p>
            <a:pPr lvl="2"/>
            <a:r>
              <a:rPr lang="en-US" altLang="en-US" sz="2000" dirty="0"/>
              <a:t>relationship will ultimately turn into a love/hate relationship</a:t>
            </a:r>
          </a:p>
        </p:txBody>
      </p:sp>
    </p:spTree>
    <p:extLst>
      <p:ext uri="{BB962C8B-B14F-4D97-AF65-F5344CB8AC3E}">
        <p14:creationId xmlns:p14="http://schemas.microsoft.com/office/powerpoint/2010/main" val="56399497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986D13F-C9B4-43AB-ADCF-F056168C3AEC}"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32</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44034" name="Rectangle 2"/>
          <p:cNvSpPr>
            <a:spLocks noGrp="1" noChangeArrowheads="1"/>
          </p:cNvSpPr>
          <p:nvPr>
            <p:ph type="title"/>
          </p:nvPr>
        </p:nvSpPr>
        <p:spPr/>
        <p:txBody>
          <a:bodyPr/>
          <a:lstStyle/>
          <a:p>
            <a:r>
              <a:rPr lang="en-US" altLang="en-US" sz="4400"/>
              <a:t>The Lamb Overcomes (17:14)</a:t>
            </a:r>
          </a:p>
        </p:txBody>
      </p:sp>
      <p:sp>
        <p:nvSpPr>
          <p:cNvPr id="44035" name="Rectangle 3"/>
          <p:cNvSpPr>
            <a:spLocks noGrp="1" noChangeArrowheads="1"/>
          </p:cNvSpPr>
          <p:nvPr>
            <p:ph type="body" idx="1"/>
          </p:nvPr>
        </p:nvSpPr>
        <p:spPr>
          <a:xfrm>
            <a:off x="1028700" y="2108200"/>
            <a:ext cx="7461250" cy="4064000"/>
          </a:xfrm>
        </p:spPr>
        <p:txBody>
          <a:bodyPr/>
          <a:lstStyle/>
          <a:p>
            <a:pPr>
              <a:lnSpc>
                <a:spcPct val="90000"/>
              </a:lnSpc>
              <a:buFont typeface="Wingdings" panose="05000000000000000000" pitchFamily="2" charset="2"/>
              <a:buChar char="ü"/>
            </a:pPr>
            <a:r>
              <a:rPr lang="en-US" altLang="en-US" dirty="0"/>
              <a:t>final outcome made known</a:t>
            </a:r>
          </a:p>
          <a:p>
            <a:pPr>
              <a:lnSpc>
                <a:spcPct val="90000"/>
              </a:lnSpc>
              <a:buFont typeface="Wingdings" panose="05000000000000000000" pitchFamily="2" charset="2"/>
              <a:buChar char="ü"/>
            </a:pPr>
            <a:r>
              <a:rPr lang="en-US" altLang="en-US" dirty="0"/>
              <a:t>thematic for entire book</a:t>
            </a:r>
          </a:p>
          <a:p>
            <a:pPr>
              <a:lnSpc>
                <a:spcPct val="90000"/>
              </a:lnSpc>
              <a:buFont typeface="Wingdings" panose="05000000000000000000" pitchFamily="2" charset="2"/>
              <a:buChar char="ü"/>
            </a:pPr>
            <a:r>
              <a:rPr lang="en-US" altLang="en-US" dirty="0"/>
              <a:t>the Lamb will overcome</a:t>
            </a:r>
          </a:p>
          <a:p>
            <a:pPr lvl="1">
              <a:lnSpc>
                <a:spcPct val="90000"/>
              </a:lnSpc>
            </a:pPr>
            <a:r>
              <a:rPr lang="en-US" altLang="en-US" dirty="0"/>
              <a:t>“Lord of lords” and “King of kings”</a:t>
            </a:r>
          </a:p>
          <a:p>
            <a:pPr lvl="2">
              <a:lnSpc>
                <a:spcPct val="90000"/>
              </a:lnSpc>
            </a:pPr>
            <a:r>
              <a:rPr lang="en-US" altLang="en-US" dirty="0"/>
              <a:t>Jesus is the true supreme ruler</a:t>
            </a:r>
          </a:p>
          <a:p>
            <a:pPr lvl="2">
              <a:lnSpc>
                <a:spcPct val="90000"/>
              </a:lnSpc>
            </a:pPr>
            <a:r>
              <a:rPr lang="en-US" altLang="en-US" dirty="0"/>
              <a:t>Jesus is the true God (cf. Dan. 2:47)</a:t>
            </a:r>
          </a:p>
        </p:txBody>
      </p:sp>
    </p:spTree>
    <p:extLst>
      <p:ext uri="{BB962C8B-B14F-4D97-AF65-F5344CB8AC3E}">
        <p14:creationId xmlns:p14="http://schemas.microsoft.com/office/powerpoint/2010/main" val="135072572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62DE7C7-1EFB-4364-8A08-E849CD568E20}"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33</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45058" name="Rectangle 2"/>
          <p:cNvSpPr>
            <a:spLocks noGrp="1" noChangeArrowheads="1"/>
          </p:cNvSpPr>
          <p:nvPr>
            <p:ph type="title"/>
          </p:nvPr>
        </p:nvSpPr>
        <p:spPr>
          <a:xfrm>
            <a:off x="304800" y="673100"/>
            <a:ext cx="1905000" cy="993775"/>
          </a:xfrm>
        </p:spPr>
        <p:txBody>
          <a:bodyPr/>
          <a:lstStyle/>
          <a:p>
            <a:pPr algn="l"/>
            <a:r>
              <a:rPr lang="en-US" altLang="en-US"/>
              <a:t>17:14</a:t>
            </a:r>
          </a:p>
        </p:txBody>
      </p:sp>
      <p:sp>
        <p:nvSpPr>
          <p:cNvPr id="45059" name="Rectangle 3"/>
          <p:cNvSpPr>
            <a:spLocks noGrp="1" noChangeArrowheads="1"/>
          </p:cNvSpPr>
          <p:nvPr>
            <p:ph type="body" idx="1"/>
          </p:nvPr>
        </p:nvSpPr>
        <p:spPr>
          <a:xfrm>
            <a:off x="381000" y="1719263"/>
            <a:ext cx="8763000" cy="3579812"/>
          </a:xfrm>
        </p:spPr>
        <p:txBody>
          <a:bodyPr/>
          <a:lstStyle/>
          <a:p>
            <a:pPr marL="0" indent="0">
              <a:buNone/>
            </a:pPr>
            <a:r>
              <a:rPr lang="en-US" altLang="en-US" sz="3600" dirty="0"/>
              <a:t>Those with the Lamb are called:</a:t>
            </a:r>
          </a:p>
          <a:p>
            <a:pPr lvl="1"/>
            <a:r>
              <a:rPr lang="en-US" altLang="en-US" sz="3200" dirty="0">
                <a:solidFill>
                  <a:srgbClr val="C00000"/>
                </a:solidFill>
              </a:rPr>
              <a:t>chosen</a:t>
            </a:r>
          </a:p>
          <a:p>
            <a:pPr lvl="2"/>
            <a:r>
              <a:rPr lang="en-US" altLang="en-US" sz="2800" dirty="0"/>
              <a:t>God has chosen a class of people who believe in His son and are baptized</a:t>
            </a:r>
          </a:p>
          <a:p>
            <a:pPr lvl="2"/>
            <a:r>
              <a:rPr lang="en-US" altLang="en-US" sz="2800" dirty="0"/>
              <a:t>being “chosen” doesn’t mean you cannot fall (1 Pet. 2:4, 9; 2 Pet. 1:10; 3:17)</a:t>
            </a:r>
          </a:p>
        </p:txBody>
      </p:sp>
      <p:sp>
        <p:nvSpPr>
          <p:cNvPr id="45060" name="Text Box 4"/>
          <p:cNvSpPr txBox="1">
            <a:spLocks noChangeArrowheads="1"/>
          </p:cNvSpPr>
          <p:nvPr/>
        </p:nvSpPr>
        <p:spPr bwMode="auto">
          <a:xfrm>
            <a:off x="2286000" y="593725"/>
            <a:ext cx="6629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000" b="0" i="0" u="none" strike="noStrike" kern="0" cap="none" spc="0" normalizeH="0" baseline="0" noProof="0">
                <a:ln>
                  <a:noFill/>
                </a:ln>
                <a:solidFill>
                  <a:sysClr val="windowText" lastClr="000000"/>
                </a:solidFill>
                <a:effectLst/>
                <a:uLnTx/>
                <a:uFillTx/>
              </a:rPr>
              <a:t>“These will make war with the Lamb, and the Lamb will overcome them, for He is Lord of lords and King of kings; and those who are with Him are called, chosen, and faithful.”</a:t>
            </a:r>
          </a:p>
        </p:txBody>
      </p:sp>
    </p:spTree>
    <p:extLst>
      <p:ext uri="{BB962C8B-B14F-4D97-AF65-F5344CB8AC3E}">
        <p14:creationId xmlns:p14="http://schemas.microsoft.com/office/powerpoint/2010/main" val="42511388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62DE7C7-1EFB-4364-8A08-E849CD568E20}"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34</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45058" name="Rectangle 2"/>
          <p:cNvSpPr>
            <a:spLocks noGrp="1" noChangeArrowheads="1"/>
          </p:cNvSpPr>
          <p:nvPr>
            <p:ph type="title"/>
          </p:nvPr>
        </p:nvSpPr>
        <p:spPr>
          <a:xfrm>
            <a:off x="304800" y="673100"/>
            <a:ext cx="1905000" cy="993775"/>
          </a:xfrm>
        </p:spPr>
        <p:txBody>
          <a:bodyPr/>
          <a:lstStyle/>
          <a:p>
            <a:pPr algn="l"/>
            <a:r>
              <a:rPr lang="en-US" altLang="en-US"/>
              <a:t>17:14</a:t>
            </a:r>
          </a:p>
        </p:txBody>
      </p:sp>
      <p:sp>
        <p:nvSpPr>
          <p:cNvPr id="45059" name="Rectangle 3"/>
          <p:cNvSpPr>
            <a:spLocks noGrp="1" noChangeArrowheads="1"/>
          </p:cNvSpPr>
          <p:nvPr>
            <p:ph type="body" idx="1"/>
          </p:nvPr>
        </p:nvSpPr>
        <p:spPr>
          <a:xfrm>
            <a:off x="381000" y="1719263"/>
            <a:ext cx="8763000" cy="3579812"/>
          </a:xfrm>
        </p:spPr>
        <p:txBody>
          <a:bodyPr/>
          <a:lstStyle/>
          <a:p>
            <a:pPr marL="0" indent="0">
              <a:buNone/>
            </a:pPr>
            <a:r>
              <a:rPr lang="en-US" altLang="en-US" sz="3600" dirty="0"/>
              <a:t>Those with the Lamb are called:</a:t>
            </a:r>
          </a:p>
          <a:p>
            <a:pPr lvl="1"/>
            <a:r>
              <a:rPr lang="en-US" altLang="en-US" sz="3200" dirty="0">
                <a:solidFill>
                  <a:srgbClr val="C00000"/>
                </a:solidFill>
              </a:rPr>
              <a:t>chosen</a:t>
            </a:r>
          </a:p>
          <a:p>
            <a:pPr lvl="1"/>
            <a:r>
              <a:rPr lang="en-US" altLang="en-US" sz="3200" dirty="0">
                <a:solidFill>
                  <a:srgbClr val="C00000"/>
                </a:solidFill>
              </a:rPr>
              <a:t>faithful</a:t>
            </a:r>
          </a:p>
          <a:p>
            <a:pPr lvl="2"/>
            <a:r>
              <a:rPr lang="en-US" altLang="en-US" sz="2800" dirty="0"/>
              <a:t>must be faithful (Rev. 2:10)</a:t>
            </a:r>
          </a:p>
          <a:p>
            <a:pPr lvl="2"/>
            <a:r>
              <a:rPr lang="en-US" altLang="en-US" sz="2800" dirty="0">
                <a:solidFill>
                  <a:srgbClr val="C00000"/>
                </a:solidFill>
              </a:rPr>
              <a:t>faithfulness</a:t>
            </a:r>
            <a:r>
              <a:rPr lang="en-US" altLang="en-US" sz="2800" dirty="0"/>
              <a:t> is how we keep our </a:t>
            </a:r>
            <a:r>
              <a:rPr lang="en-US" altLang="en-US" sz="2800" dirty="0">
                <a:solidFill>
                  <a:srgbClr val="C00000"/>
                </a:solidFill>
              </a:rPr>
              <a:t>chosen</a:t>
            </a:r>
            <a:r>
              <a:rPr lang="en-US" altLang="en-US" sz="2800" dirty="0"/>
              <a:t> place in Christ</a:t>
            </a:r>
          </a:p>
        </p:txBody>
      </p:sp>
      <p:sp>
        <p:nvSpPr>
          <p:cNvPr id="45060" name="Text Box 4"/>
          <p:cNvSpPr txBox="1">
            <a:spLocks noChangeArrowheads="1"/>
          </p:cNvSpPr>
          <p:nvPr/>
        </p:nvSpPr>
        <p:spPr bwMode="auto">
          <a:xfrm>
            <a:off x="2286000" y="593725"/>
            <a:ext cx="6629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000" b="0" i="0" u="none" strike="noStrike" kern="0" cap="none" spc="0" normalizeH="0" baseline="0" noProof="0">
                <a:ln>
                  <a:noFill/>
                </a:ln>
                <a:solidFill>
                  <a:sysClr val="windowText" lastClr="000000"/>
                </a:solidFill>
                <a:effectLst/>
                <a:uLnTx/>
                <a:uFillTx/>
              </a:rPr>
              <a:t>“These will make war with the Lamb, and the Lamb will overcome them, for He is Lord of lords and King of kings; and those who are with Him are called, chosen, and faithful.”</a:t>
            </a:r>
          </a:p>
        </p:txBody>
      </p:sp>
    </p:spTree>
    <p:extLst>
      <p:ext uri="{BB962C8B-B14F-4D97-AF65-F5344CB8AC3E}">
        <p14:creationId xmlns:p14="http://schemas.microsoft.com/office/powerpoint/2010/main" val="26697425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Grp="1" noChangeArrowheads="1"/>
          </p:cNvSpPr>
          <p:nvPr>
            <p:ph type="ctrTitle"/>
          </p:nvPr>
        </p:nvSpPr>
        <p:spPr/>
        <p:txBody>
          <a:bodyPr/>
          <a:lstStyle/>
          <a:p>
            <a:r>
              <a:rPr lang="en-US" altLang="en-US"/>
              <a:t>Additional Explanation</a:t>
            </a:r>
          </a:p>
        </p:txBody>
      </p:sp>
      <p:sp>
        <p:nvSpPr>
          <p:cNvPr id="46085" name="Rectangle 5"/>
          <p:cNvSpPr>
            <a:spLocks noGrp="1" noChangeArrowheads="1"/>
          </p:cNvSpPr>
          <p:nvPr>
            <p:ph type="subTitle" idx="1"/>
          </p:nvPr>
        </p:nvSpPr>
        <p:spPr/>
        <p:txBody>
          <a:bodyPr/>
          <a:lstStyle/>
          <a:p>
            <a:r>
              <a:rPr lang="en-US" altLang="en-US"/>
              <a:t>Revelation 17:15-18</a:t>
            </a:r>
          </a:p>
        </p:txBody>
      </p:sp>
    </p:spTree>
    <p:extLst>
      <p:ext uri="{BB962C8B-B14F-4D97-AF65-F5344CB8AC3E}">
        <p14:creationId xmlns:p14="http://schemas.microsoft.com/office/powerpoint/2010/main" val="3152590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4950A07-9F3D-4730-BEAA-C54A0F43700B}"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36</a:t>
            </a:fld>
            <a:endParaRPr kumimoji="0" lang="en-US" altLang="en-US" sz="1800" b="0" i="0" u="none" strike="noStrike" kern="0" cap="none" spc="0" normalizeH="0" baseline="0" noProof="0">
              <a:ln>
                <a:noFill/>
              </a:ln>
              <a:solidFill>
                <a:sysClr val="windowText" lastClr="000000"/>
              </a:solidFill>
              <a:effectLst/>
              <a:uLnTx/>
              <a:uFillTx/>
            </a:endParaRPr>
          </a:p>
        </p:txBody>
      </p:sp>
      <p:pic>
        <p:nvPicPr>
          <p:cNvPr id="48141" name="Picture 13" descr="MPj0407510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62763"/>
          </a:xfrm>
          <a:prstGeom prst="rect">
            <a:avLst/>
          </a:prstGeom>
          <a:noFill/>
          <a:extLst>
            <a:ext uri="{909E8E84-426E-40DD-AFC4-6F175D3DCCD1}">
              <a14:hiddenFill xmlns:a14="http://schemas.microsoft.com/office/drawing/2010/main">
                <a:solidFill>
                  <a:srgbClr val="FFFFFF"/>
                </a:solidFill>
              </a14:hiddenFill>
            </a:ext>
          </a:extLst>
        </p:spPr>
      </p:pic>
      <p:sp>
        <p:nvSpPr>
          <p:cNvPr id="48130" name="Rectangle 2"/>
          <p:cNvSpPr>
            <a:spLocks noGrp="1" noChangeArrowheads="1"/>
          </p:cNvSpPr>
          <p:nvPr>
            <p:ph type="title"/>
          </p:nvPr>
        </p:nvSpPr>
        <p:spPr/>
        <p:txBody>
          <a:bodyPr/>
          <a:lstStyle/>
          <a:p>
            <a:r>
              <a:rPr lang="en-US" altLang="en-US"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WATERS (17:15)</a:t>
            </a:r>
          </a:p>
        </p:txBody>
      </p:sp>
      <p:sp>
        <p:nvSpPr>
          <p:cNvPr id="48131" name="Rectangle 3"/>
          <p:cNvSpPr>
            <a:spLocks noGrp="1" noChangeArrowheads="1"/>
          </p:cNvSpPr>
          <p:nvPr>
            <p:ph type="body" idx="1"/>
          </p:nvPr>
        </p:nvSpPr>
        <p:spPr/>
        <p:txBody>
          <a:bodyPr/>
          <a:lstStyle/>
          <a:p>
            <a:pPr>
              <a:lnSpc>
                <a:spcPct val="90000"/>
              </a:lnSpc>
              <a:buFont typeface="Wingdings" panose="05000000000000000000" pitchFamily="2" charset="2"/>
              <a:buChar char="§"/>
            </a:pPr>
            <a:r>
              <a:rPr lang="en-US" altLang="en-US"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identified as peoples</a:t>
            </a:r>
            <a:r>
              <a:rPr lang="en-US" altLang="en-US" baseline="-2500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1</a:t>
            </a:r>
            <a:r>
              <a:rPr lang="en-US" altLang="en-US"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 multitudes</a:t>
            </a:r>
            <a:r>
              <a:rPr lang="en-US" altLang="en-US" baseline="-2500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2</a:t>
            </a:r>
            <a:r>
              <a:rPr lang="en-US" altLang="en-US"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 nations</a:t>
            </a:r>
            <a:r>
              <a:rPr lang="en-US" altLang="en-US" baseline="-2500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3</a:t>
            </a:r>
            <a:r>
              <a:rPr lang="en-US" altLang="en-US"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 and tongues</a:t>
            </a:r>
            <a:r>
              <a:rPr lang="en-US" altLang="en-US" baseline="-2500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4</a:t>
            </a:r>
          </a:p>
          <a:p>
            <a:pPr>
              <a:lnSpc>
                <a:spcPct val="90000"/>
              </a:lnSpc>
              <a:buFont typeface="Wingdings" panose="05000000000000000000" pitchFamily="2" charset="2"/>
              <a:buChar char="§"/>
            </a:pPr>
            <a:r>
              <a:rPr lang="en-US" altLang="en-US"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the woman sits upon the beast; upon the mountains (power, prestige) and upon the waters (nations)</a:t>
            </a:r>
          </a:p>
          <a:p>
            <a:pPr>
              <a:lnSpc>
                <a:spcPct val="90000"/>
              </a:lnSpc>
              <a:buFont typeface="Wingdings" panose="05000000000000000000" pitchFamily="2" charset="2"/>
              <a:buChar char="§"/>
            </a:pPr>
            <a:r>
              <a:rPr lang="en-US" altLang="en-US"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conclusive evidence that the harlot is not Jerusalem, but Rome</a:t>
            </a:r>
          </a:p>
        </p:txBody>
      </p:sp>
    </p:spTree>
    <p:extLst>
      <p:ext uri="{BB962C8B-B14F-4D97-AF65-F5344CB8AC3E}">
        <p14:creationId xmlns:p14="http://schemas.microsoft.com/office/powerpoint/2010/main" val="272635430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70432DB-C77D-4B0E-97BD-5F57A33EACA2}"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37</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49154" name="Rectangle 2"/>
          <p:cNvSpPr>
            <a:spLocks noGrp="1" noChangeArrowheads="1"/>
          </p:cNvSpPr>
          <p:nvPr>
            <p:ph type="title"/>
          </p:nvPr>
        </p:nvSpPr>
        <p:spPr/>
        <p:txBody>
          <a:bodyPr/>
          <a:lstStyle/>
          <a:p>
            <a:r>
              <a:rPr lang="en-US" altLang="en-US"/>
              <a:t>TEN HORNS (17:16)</a:t>
            </a:r>
          </a:p>
        </p:txBody>
      </p:sp>
      <p:sp>
        <p:nvSpPr>
          <p:cNvPr id="49155" name="Rectangle 3"/>
          <p:cNvSpPr>
            <a:spLocks noGrp="1" noChangeArrowheads="1"/>
          </p:cNvSpPr>
          <p:nvPr>
            <p:ph type="body" idx="1"/>
          </p:nvPr>
        </p:nvSpPr>
        <p:spPr/>
        <p:txBody>
          <a:bodyPr/>
          <a:lstStyle/>
          <a:p>
            <a:pPr marL="0" indent="0">
              <a:buNone/>
            </a:pPr>
            <a:r>
              <a:rPr lang="en-US" altLang="en-US" sz="3600" dirty="0"/>
              <a:t>vassal nations served with ulterior motive of greed and power</a:t>
            </a:r>
          </a:p>
          <a:p>
            <a:pPr lvl="1"/>
            <a:r>
              <a:rPr lang="en-US" altLang="en-US" dirty="0"/>
              <a:t>pretended to honor Rome but really despised her</a:t>
            </a:r>
          </a:p>
          <a:p>
            <a:pPr lvl="2"/>
            <a:r>
              <a:rPr lang="en-US" altLang="en-US" dirty="0"/>
              <a:t>compared to in the flesh with </a:t>
            </a:r>
            <a:r>
              <a:rPr lang="en-US" altLang="en-US" dirty="0" err="1"/>
              <a:t>Amnon</a:t>
            </a:r>
            <a:r>
              <a:rPr lang="en-US" altLang="en-US" dirty="0"/>
              <a:t>, 2 Sam. 13:15</a:t>
            </a:r>
          </a:p>
          <a:p>
            <a:pPr lvl="1"/>
            <a:r>
              <a:rPr lang="en-US" altLang="en-US" dirty="0"/>
              <a:t>Satan divided against himself</a:t>
            </a:r>
          </a:p>
        </p:txBody>
      </p:sp>
    </p:spTree>
    <p:extLst>
      <p:ext uri="{BB962C8B-B14F-4D97-AF65-F5344CB8AC3E}">
        <p14:creationId xmlns:p14="http://schemas.microsoft.com/office/powerpoint/2010/main" val="2357969087"/>
      </p:ext>
    </p:extLst>
  </p:cSld>
  <p:clrMapOvr>
    <a:masterClrMapping/>
  </p:clrMapOvr>
  <p:transition spd="slow">
    <p:comb/>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AE2D29F-39F7-499A-9355-192C406715D3}"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38</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50178" name="Rectangle 2"/>
          <p:cNvSpPr>
            <a:spLocks noGrp="1" noChangeArrowheads="1"/>
          </p:cNvSpPr>
          <p:nvPr>
            <p:ph type="title"/>
          </p:nvPr>
        </p:nvSpPr>
        <p:spPr/>
        <p:txBody>
          <a:bodyPr/>
          <a:lstStyle/>
          <a:p>
            <a:r>
              <a:rPr lang="en-US" altLang="en-US"/>
              <a:t>17:17, 18</a:t>
            </a:r>
          </a:p>
        </p:txBody>
      </p:sp>
      <p:sp>
        <p:nvSpPr>
          <p:cNvPr id="50179" name="Rectangle 3"/>
          <p:cNvSpPr>
            <a:spLocks noGrp="1" noChangeArrowheads="1"/>
          </p:cNvSpPr>
          <p:nvPr>
            <p:ph type="body" idx="1"/>
          </p:nvPr>
        </p:nvSpPr>
        <p:spPr>
          <a:xfrm>
            <a:off x="1028700" y="2108200"/>
            <a:ext cx="7461250" cy="4368800"/>
          </a:xfrm>
        </p:spPr>
        <p:txBody>
          <a:bodyPr/>
          <a:lstStyle/>
          <a:p>
            <a:pPr>
              <a:lnSpc>
                <a:spcPct val="90000"/>
              </a:lnSpc>
              <a:buFont typeface="Wingdings" panose="05000000000000000000" pitchFamily="2" charset="2"/>
              <a:buChar char="ü"/>
            </a:pPr>
            <a:r>
              <a:rPr lang="en-US" altLang="en-US" dirty="0"/>
              <a:t>“fulfill His purpose” </a:t>
            </a:r>
          </a:p>
          <a:p>
            <a:pPr lvl="1">
              <a:lnSpc>
                <a:spcPct val="90000"/>
              </a:lnSpc>
            </a:pPr>
            <a:r>
              <a:rPr lang="en-US" altLang="en-US" dirty="0"/>
              <a:t>Jesus is the ruler of the kings of the earth (1:5)</a:t>
            </a:r>
          </a:p>
          <a:p>
            <a:pPr lvl="1">
              <a:lnSpc>
                <a:spcPct val="90000"/>
              </a:lnSpc>
            </a:pPr>
            <a:r>
              <a:rPr lang="en-US" altLang="en-US" dirty="0"/>
              <a:t>“This decision is by the decree of the watchers, And the sentence by the word of the holy ones, </a:t>
            </a:r>
            <a:r>
              <a:rPr lang="en-US" altLang="en-US"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In order that the living may know That the Most High rules in the kingdom of men, Gives it to whomever He will, And sets over it the lowest of men</a:t>
            </a:r>
            <a:r>
              <a:rPr lang="en-US" altLang="en-US" dirty="0"/>
              <a:t>” (Dan. 4:17).</a:t>
            </a:r>
          </a:p>
        </p:txBody>
      </p:sp>
    </p:spTree>
    <p:extLst>
      <p:ext uri="{BB962C8B-B14F-4D97-AF65-F5344CB8AC3E}">
        <p14:creationId xmlns:p14="http://schemas.microsoft.com/office/powerpoint/2010/main" val="37956441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Contrast of Two Women</a:t>
            </a:r>
          </a:p>
        </p:txBody>
      </p:sp>
      <p:sp>
        <p:nvSpPr>
          <p:cNvPr id="5" name="Text Placeholder 4"/>
          <p:cNvSpPr>
            <a:spLocks noGrp="1"/>
          </p:cNvSpPr>
          <p:nvPr>
            <p:ph type="body" idx="1"/>
          </p:nvPr>
        </p:nvSpPr>
        <p:spPr/>
        <p:txBody>
          <a:bodyPr/>
          <a:lstStyle/>
          <a:p>
            <a:r>
              <a:rPr lang="en-US" dirty="0">
                <a:ln>
                  <a:solidFill>
                    <a:sysClr val="windowText" lastClr="000000"/>
                  </a:solidFill>
                </a:ln>
                <a:solidFill>
                  <a:srgbClr val="7030A0"/>
                </a:solidFill>
              </a:rPr>
              <a:t>Revelation 17</a:t>
            </a:r>
          </a:p>
        </p:txBody>
      </p:sp>
      <p:sp>
        <p:nvSpPr>
          <p:cNvPr id="6" name="Content Placeholder 5"/>
          <p:cNvSpPr>
            <a:spLocks noGrp="1"/>
          </p:cNvSpPr>
          <p:nvPr>
            <p:ph sz="half" idx="2"/>
          </p:nvPr>
        </p:nvSpPr>
        <p:spPr/>
        <p:txBody>
          <a:bodyPr>
            <a:normAutofit fontScale="77500" lnSpcReduction="20000"/>
          </a:bodyPr>
          <a:lstStyle/>
          <a:p>
            <a:r>
              <a:rPr lang="en-US" dirty="0"/>
              <a:t>Great harlot</a:t>
            </a:r>
          </a:p>
          <a:p>
            <a:pPr lvl="1"/>
            <a:r>
              <a:rPr lang="en-US" dirty="0"/>
              <a:t>17:1</a:t>
            </a:r>
          </a:p>
          <a:p>
            <a:r>
              <a:rPr lang="en-US" dirty="0"/>
              <a:t>Clothed in Riches</a:t>
            </a:r>
          </a:p>
          <a:p>
            <a:pPr lvl="1"/>
            <a:r>
              <a:rPr lang="en-US" dirty="0"/>
              <a:t>17:4</a:t>
            </a:r>
          </a:p>
          <a:p>
            <a:r>
              <a:rPr lang="en-US" dirty="0"/>
              <a:t>Self-centered</a:t>
            </a:r>
          </a:p>
          <a:p>
            <a:r>
              <a:rPr lang="en-US" dirty="0"/>
              <a:t>Mother of harlots</a:t>
            </a:r>
          </a:p>
          <a:p>
            <a:r>
              <a:rPr lang="en-US" dirty="0"/>
              <a:t>Seduced the nations of the earth</a:t>
            </a:r>
          </a:p>
          <a:p>
            <a:r>
              <a:rPr lang="en-US" dirty="0"/>
              <a:t>Reigns over the kings of earth</a:t>
            </a:r>
          </a:p>
          <a:p>
            <a:endParaRPr lang="en-US" dirty="0"/>
          </a:p>
        </p:txBody>
      </p:sp>
      <p:sp>
        <p:nvSpPr>
          <p:cNvPr id="7" name="Text Placeholder 6"/>
          <p:cNvSpPr>
            <a:spLocks noGrp="1"/>
          </p:cNvSpPr>
          <p:nvPr>
            <p:ph type="body" sz="quarter" idx="3"/>
          </p:nvPr>
        </p:nvSpPr>
        <p:spPr/>
        <p:txBody>
          <a:bodyPr/>
          <a:lstStyle/>
          <a:p>
            <a:r>
              <a:rPr lang="en-US" dirty="0">
                <a:ln>
                  <a:solidFill>
                    <a:sysClr val="windowText" lastClr="000000"/>
                  </a:solidFill>
                </a:ln>
                <a:solidFill>
                  <a:srgbClr val="CC6600"/>
                </a:solidFill>
              </a:rPr>
              <a:t>Revelation 19; 21</a:t>
            </a:r>
          </a:p>
        </p:txBody>
      </p:sp>
      <p:sp>
        <p:nvSpPr>
          <p:cNvPr id="8" name="Content Placeholder 7"/>
          <p:cNvSpPr>
            <a:spLocks noGrp="1"/>
          </p:cNvSpPr>
          <p:nvPr>
            <p:ph sz="quarter" idx="4"/>
          </p:nvPr>
        </p:nvSpPr>
        <p:spPr/>
        <p:txBody>
          <a:bodyPr>
            <a:normAutofit fontScale="77500" lnSpcReduction="20000"/>
          </a:bodyPr>
          <a:lstStyle/>
          <a:p>
            <a:r>
              <a:rPr lang="en-US" dirty="0"/>
              <a:t>Bride</a:t>
            </a:r>
          </a:p>
          <a:p>
            <a:pPr lvl="1"/>
            <a:r>
              <a:rPr lang="en-US" dirty="0"/>
              <a:t>19:7; 21:2, 9</a:t>
            </a:r>
          </a:p>
          <a:p>
            <a:r>
              <a:rPr lang="en-US" dirty="0"/>
              <a:t>Righteousness</a:t>
            </a:r>
          </a:p>
          <a:p>
            <a:pPr lvl="1"/>
            <a:r>
              <a:rPr lang="en-US" dirty="0"/>
              <a:t>19:8</a:t>
            </a:r>
          </a:p>
          <a:p>
            <a:r>
              <a:rPr lang="en-US" dirty="0"/>
              <a:t>Christ-centered</a:t>
            </a:r>
          </a:p>
          <a:p>
            <a:r>
              <a:rPr lang="en-US" dirty="0"/>
              <a:t>Mother of martyrs</a:t>
            </a:r>
          </a:p>
          <a:p>
            <a:r>
              <a:rPr lang="en-US" dirty="0"/>
              <a:t>The saved nations walk in her light</a:t>
            </a:r>
          </a:p>
          <a:p>
            <a:r>
              <a:rPr lang="en-US" dirty="0"/>
              <a:t>Submission to Jesus in heaven</a:t>
            </a:r>
          </a:p>
          <a:p>
            <a:endParaRPr lang="en-US"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4F6F2B2-65C7-4205-9E56-A1EF31B76A11}"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39</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9" name="TextBox 8"/>
          <p:cNvSpPr txBox="1"/>
          <p:nvPr/>
        </p:nvSpPr>
        <p:spPr>
          <a:xfrm>
            <a:off x="1066800" y="1295400"/>
            <a:ext cx="160332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Question 8 </a:t>
            </a:r>
          </a:p>
        </p:txBody>
      </p:sp>
    </p:spTree>
    <p:extLst>
      <p:ext uri="{BB962C8B-B14F-4D97-AF65-F5344CB8AC3E}">
        <p14:creationId xmlns:p14="http://schemas.microsoft.com/office/powerpoint/2010/main" val="13937769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randombar(horizontal)">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randombar(horizontal)">
                                      <p:cBhvr>
                                        <p:cTn id="15" dur="500"/>
                                        <p:tgtEl>
                                          <p:spTgt spid="8">
                                            <p:txEl>
                                              <p:pRg st="0" end="0"/>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8">
                                            <p:txEl>
                                              <p:pRg st="1" end="1"/>
                                            </p:txEl>
                                          </p:spTgt>
                                        </p:tgtEl>
                                        <p:attrNameLst>
                                          <p:attrName>style.visibility</p:attrName>
                                        </p:attrNameLst>
                                      </p:cBhvr>
                                      <p:to>
                                        <p:strVal val="visible"/>
                                      </p:to>
                                    </p:set>
                                    <p:animEffect transition="in" filter="randombar(horizontal)">
                                      <p:cBhvr>
                                        <p:cTn id="18" dur="500"/>
                                        <p:tgtEl>
                                          <p:spTgt spid="8">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randombar(horizontal)">
                                      <p:cBhvr>
                                        <p:cTn id="23" dur="500"/>
                                        <p:tgtEl>
                                          <p:spTgt spid="6">
                                            <p:txEl>
                                              <p:pRg st="2" end="2"/>
                                            </p:txEl>
                                          </p:spTgt>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randombar(horizontal)">
                                      <p:cBhvr>
                                        <p:cTn id="26" dur="500"/>
                                        <p:tgtEl>
                                          <p:spTgt spid="6">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animEffect transition="in" filter="randombar(horizontal)">
                                      <p:cBhvr>
                                        <p:cTn id="31" dur="500"/>
                                        <p:tgtEl>
                                          <p:spTgt spid="8">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6">
                                            <p:txEl>
                                              <p:pRg st="4" end="4"/>
                                            </p:txEl>
                                          </p:spTgt>
                                        </p:tgtEl>
                                        <p:attrNameLst>
                                          <p:attrName>style.visibility</p:attrName>
                                        </p:attrNameLst>
                                      </p:cBhvr>
                                      <p:to>
                                        <p:strVal val="visible"/>
                                      </p:to>
                                    </p:set>
                                    <p:animEffect transition="in" filter="randombar(horizontal)">
                                      <p:cBhvr>
                                        <p:cTn id="36" dur="500"/>
                                        <p:tgtEl>
                                          <p:spTgt spid="6">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8">
                                            <p:txEl>
                                              <p:pRg st="4" end="4"/>
                                            </p:txEl>
                                          </p:spTgt>
                                        </p:tgtEl>
                                        <p:attrNameLst>
                                          <p:attrName>style.visibility</p:attrName>
                                        </p:attrNameLst>
                                      </p:cBhvr>
                                      <p:to>
                                        <p:strVal val="visible"/>
                                      </p:to>
                                    </p:set>
                                    <p:animEffect transition="in" filter="randombar(horizontal)">
                                      <p:cBhvr>
                                        <p:cTn id="41" dur="500"/>
                                        <p:tgtEl>
                                          <p:spTgt spid="8">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6">
                                            <p:txEl>
                                              <p:pRg st="5" end="5"/>
                                            </p:txEl>
                                          </p:spTgt>
                                        </p:tgtEl>
                                        <p:attrNameLst>
                                          <p:attrName>style.visibility</p:attrName>
                                        </p:attrNameLst>
                                      </p:cBhvr>
                                      <p:to>
                                        <p:strVal val="visible"/>
                                      </p:to>
                                    </p:set>
                                    <p:animEffect transition="in" filter="randombar(horizontal)">
                                      <p:cBhvr>
                                        <p:cTn id="46" dur="500"/>
                                        <p:tgtEl>
                                          <p:spTgt spid="6">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8">
                                            <p:txEl>
                                              <p:pRg st="5" end="5"/>
                                            </p:txEl>
                                          </p:spTgt>
                                        </p:tgtEl>
                                        <p:attrNameLst>
                                          <p:attrName>style.visibility</p:attrName>
                                        </p:attrNameLst>
                                      </p:cBhvr>
                                      <p:to>
                                        <p:strVal val="visible"/>
                                      </p:to>
                                    </p:set>
                                    <p:animEffect transition="in" filter="randombar(horizontal)">
                                      <p:cBhvr>
                                        <p:cTn id="51" dur="500"/>
                                        <p:tgtEl>
                                          <p:spTgt spid="8">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6">
                                            <p:txEl>
                                              <p:pRg st="6" end="6"/>
                                            </p:txEl>
                                          </p:spTgt>
                                        </p:tgtEl>
                                        <p:attrNameLst>
                                          <p:attrName>style.visibility</p:attrName>
                                        </p:attrNameLst>
                                      </p:cBhvr>
                                      <p:to>
                                        <p:strVal val="visible"/>
                                      </p:to>
                                    </p:set>
                                    <p:animEffect transition="in" filter="randombar(horizontal)">
                                      <p:cBhvr>
                                        <p:cTn id="56" dur="500"/>
                                        <p:tgtEl>
                                          <p:spTgt spid="6">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grpId="0" nodeType="clickEffect">
                                  <p:stCondLst>
                                    <p:cond delay="0"/>
                                  </p:stCondLst>
                                  <p:childTnLst>
                                    <p:set>
                                      <p:cBhvr>
                                        <p:cTn id="60" dur="1" fill="hold">
                                          <p:stCondLst>
                                            <p:cond delay="0"/>
                                          </p:stCondLst>
                                        </p:cTn>
                                        <p:tgtEl>
                                          <p:spTgt spid="8">
                                            <p:txEl>
                                              <p:pRg st="6" end="6"/>
                                            </p:txEl>
                                          </p:spTgt>
                                        </p:tgtEl>
                                        <p:attrNameLst>
                                          <p:attrName>style.visibility</p:attrName>
                                        </p:attrNameLst>
                                      </p:cBhvr>
                                      <p:to>
                                        <p:strVal val="visible"/>
                                      </p:to>
                                    </p:set>
                                    <p:animEffect transition="in" filter="randombar(horizontal)">
                                      <p:cBhvr>
                                        <p:cTn id="61" dur="500"/>
                                        <p:tgtEl>
                                          <p:spTgt spid="8">
                                            <p:txEl>
                                              <p:pRg st="6" end="6"/>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4" presetClass="entr" presetSubtype="10" fill="hold" grpId="0" nodeType="clickEffect">
                                  <p:stCondLst>
                                    <p:cond delay="0"/>
                                  </p:stCondLst>
                                  <p:childTnLst>
                                    <p:set>
                                      <p:cBhvr>
                                        <p:cTn id="65" dur="1" fill="hold">
                                          <p:stCondLst>
                                            <p:cond delay="0"/>
                                          </p:stCondLst>
                                        </p:cTn>
                                        <p:tgtEl>
                                          <p:spTgt spid="6">
                                            <p:txEl>
                                              <p:pRg st="7" end="7"/>
                                            </p:txEl>
                                          </p:spTgt>
                                        </p:tgtEl>
                                        <p:attrNameLst>
                                          <p:attrName>style.visibility</p:attrName>
                                        </p:attrNameLst>
                                      </p:cBhvr>
                                      <p:to>
                                        <p:strVal val="visible"/>
                                      </p:to>
                                    </p:set>
                                    <p:animEffect transition="in" filter="randombar(horizontal)">
                                      <p:cBhvr>
                                        <p:cTn id="66" dur="500"/>
                                        <p:tgtEl>
                                          <p:spTgt spid="6">
                                            <p:txEl>
                                              <p:pRg st="7" end="7"/>
                                            </p:txEl>
                                          </p:spTgt>
                                        </p:tgtEl>
                                      </p:cBhvr>
                                    </p:animEffect>
                                  </p:childTnLst>
                                </p:cTn>
                              </p:par>
                              <p:par>
                                <p:cTn id="67" presetID="14" presetClass="entr" presetSubtype="10" fill="hold" grpId="0" nodeType="withEffect">
                                  <p:stCondLst>
                                    <p:cond delay="0"/>
                                  </p:stCondLst>
                                  <p:childTnLst>
                                    <p:set>
                                      <p:cBhvr>
                                        <p:cTn id="68" dur="1" fill="hold">
                                          <p:stCondLst>
                                            <p:cond delay="0"/>
                                          </p:stCondLst>
                                        </p:cTn>
                                        <p:tgtEl>
                                          <p:spTgt spid="8">
                                            <p:txEl>
                                              <p:pRg st="3" end="3"/>
                                            </p:txEl>
                                          </p:spTgt>
                                        </p:tgtEl>
                                        <p:attrNameLst>
                                          <p:attrName>style.visibility</p:attrName>
                                        </p:attrNameLst>
                                      </p:cBhvr>
                                      <p:to>
                                        <p:strVal val="visible"/>
                                      </p:to>
                                    </p:set>
                                    <p:animEffect transition="in" filter="randombar(horizontal)">
                                      <p:cBhvr>
                                        <p:cTn id="69" dur="500"/>
                                        <p:tgtEl>
                                          <p:spTgt spid="8">
                                            <p:txEl>
                                              <p:pRg st="3" end="3"/>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4" presetClass="entr" presetSubtype="10" fill="hold" grpId="0" nodeType="clickEffect">
                                  <p:stCondLst>
                                    <p:cond delay="0"/>
                                  </p:stCondLst>
                                  <p:childTnLst>
                                    <p:set>
                                      <p:cBhvr>
                                        <p:cTn id="73" dur="1" fill="hold">
                                          <p:stCondLst>
                                            <p:cond delay="0"/>
                                          </p:stCondLst>
                                        </p:cTn>
                                        <p:tgtEl>
                                          <p:spTgt spid="8">
                                            <p:txEl>
                                              <p:pRg st="7" end="7"/>
                                            </p:txEl>
                                          </p:spTgt>
                                        </p:tgtEl>
                                        <p:attrNameLst>
                                          <p:attrName>style.visibility</p:attrName>
                                        </p:attrNameLst>
                                      </p:cBhvr>
                                      <p:to>
                                        <p:strVal val="visible"/>
                                      </p:to>
                                    </p:set>
                                    <p:animEffect transition="in" filter="randombar(horizontal)">
                                      <p:cBhvr>
                                        <p:cTn id="74"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22FA0C2E-3FB0-4155-BF96-83DB657E5760}"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8195" name="Rectangle 3"/>
          <p:cNvSpPr>
            <a:spLocks noGrp="1" noChangeArrowheads="1"/>
          </p:cNvSpPr>
          <p:nvPr>
            <p:ph type="body" idx="1"/>
          </p:nvPr>
        </p:nvSpPr>
        <p:spPr>
          <a:xfrm>
            <a:off x="1028700" y="2108200"/>
            <a:ext cx="7461250" cy="4749800"/>
          </a:xfrm>
        </p:spPr>
        <p:txBody>
          <a:bodyPr/>
          <a:lstStyle/>
          <a:p>
            <a:r>
              <a:rPr lang="en-US" altLang="en-US" dirty="0"/>
              <a:t>ARRAYED IN PURPLE, ETC. (17:4)</a:t>
            </a:r>
          </a:p>
          <a:p>
            <a:r>
              <a:rPr lang="en-US" altLang="en-US" dirty="0"/>
              <a:t>SEVEN MOUNTAINS (17:9)</a:t>
            </a:r>
          </a:p>
          <a:p>
            <a:r>
              <a:rPr lang="en-US" altLang="en-US" dirty="0"/>
              <a:t>REIGNS OVER THE KINGS OF THE EARTH (17:18)</a:t>
            </a:r>
          </a:p>
          <a:p>
            <a:r>
              <a:rPr lang="en-US" altLang="en-US" dirty="0"/>
              <a:t>DISCIPLES RESPONSE (18:20)</a:t>
            </a:r>
          </a:p>
          <a:p>
            <a:pPr lvl="1"/>
            <a:r>
              <a:rPr lang="en-US" altLang="en-US" dirty="0"/>
              <a:t>COMPARE AGAINST JERUSALEM (Lk. 19:41-44)</a:t>
            </a:r>
          </a:p>
        </p:txBody>
      </p:sp>
      <p:sp>
        <p:nvSpPr>
          <p:cNvPr id="8196" name="Rectangle 4"/>
          <p:cNvSpPr>
            <a:spLocks noGrp="1" noChangeArrowheads="1"/>
          </p:cNvSpPr>
          <p:nvPr>
            <p:ph type="title"/>
          </p:nvPr>
        </p:nvSpPr>
        <p:spPr>
          <a:xfrm>
            <a:off x="1066800" y="685800"/>
            <a:ext cx="7461250" cy="993775"/>
          </a:xfrm>
          <a:noFill/>
          <a:ln/>
        </p:spPr>
        <p:txBody>
          <a:bodyPr/>
          <a:lstStyle/>
          <a:p>
            <a:r>
              <a:rPr lang="en-US" altLang="en-US" sz="4400"/>
              <a:t>IDENTIFYING THE HARLOT AS ROME</a:t>
            </a:r>
          </a:p>
        </p:txBody>
      </p:sp>
    </p:spTree>
    <p:extLst>
      <p:ext uri="{BB962C8B-B14F-4D97-AF65-F5344CB8AC3E}">
        <p14:creationId xmlns:p14="http://schemas.microsoft.com/office/powerpoint/2010/main" val="2753925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Applications</a:t>
            </a:r>
          </a:p>
        </p:txBody>
      </p:sp>
      <p:sp>
        <p:nvSpPr>
          <p:cNvPr id="3" name="Content Placeholder 2"/>
          <p:cNvSpPr>
            <a:spLocks noGrp="1"/>
          </p:cNvSpPr>
          <p:nvPr>
            <p:ph idx="1"/>
          </p:nvPr>
        </p:nvSpPr>
        <p:spPr/>
        <p:txBody>
          <a:bodyPr/>
          <a:lstStyle/>
          <a:p>
            <a:r>
              <a:rPr lang="en-US" dirty="0"/>
              <a:t>Prostitution is always a sin</a:t>
            </a:r>
          </a:p>
          <a:p>
            <a:pPr lvl="1"/>
            <a:r>
              <a:rPr lang="en-US" dirty="0"/>
              <a:t>1 Cor. 6:15, 16; Pro. 23:27, 28</a:t>
            </a:r>
          </a:p>
          <a:p>
            <a:r>
              <a:rPr lang="en-US" dirty="0"/>
              <a:t>A prostitute can be forgiven and made just in the sight of God</a:t>
            </a:r>
          </a:p>
          <a:p>
            <a:pPr lvl="1"/>
            <a:r>
              <a:rPr lang="en-US" dirty="0"/>
              <a:t>1 Cor. 6:9-11; Heb. 11:31; Jas. 2:25</a:t>
            </a:r>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4F6F2B2-65C7-4205-9E56-A1EF31B76A11}"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40</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735655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Applications</a:t>
            </a:r>
          </a:p>
        </p:txBody>
      </p:sp>
      <p:sp>
        <p:nvSpPr>
          <p:cNvPr id="3" name="Content Placeholder 2"/>
          <p:cNvSpPr>
            <a:spLocks noGrp="1"/>
          </p:cNvSpPr>
          <p:nvPr>
            <p:ph idx="1"/>
          </p:nvPr>
        </p:nvSpPr>
        <p:spPr>
          <a:xfrm>
            <a:off x="1028700" y="2108200"/>
            <a:ext cx="7461250" cy="4140200"/>
          </a:xfrm>
        </p:spPr>
        <p:txBody>
          <a:bodyPr>
            <a:normAutofit fontScale="92500" lnSpcReduction="20000"/>
          </a:bodyPr>
          <a:lstStyle/>
          <a:p>
            <a:r>
              <a:rPr lang="en-US" dirty="0"/>
              <a:t>Nations can become corrupt but they cannot dethrone Jesus</a:t>
            </a:r>
          </a:p>
          <a:p>
            <a:r>
              <a:rPr lang="en-US" dirty="0"/>
              <a:t>Stay confident in the outcome of the war</a:t>
            </a:r>
          </a:p>
          <a:p>
            <a:r>
              <a:rPr lang="en-US" dirty="0"/>
              <a:t>People can maintain a chosen and faithful status while living in a very wicked world</a:t>
            </a:r>
          </a:p>
          <a:p>
            <a:r>
              <a:rPr lang="en-US" dirty="0"/>
              <a:t>Evil brings judgment</a:t>
            </a:r>
          </a:p>
          <a:p>
            <a:r>
              <a:rPr lang="en-US" dirty="0"/>
              <a:t>Evil can rise in great power and influence and then implode</a:t>
            </a:r>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4F6F2B2-65C7-4205-9E56-A1EF31B76A11}"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41</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440026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Against Sin</a:t>
            </a:r>
          </a:p>
        </p:txBody>
      </p:sp>
      <p:sp>
        <p:nvSpPr>
          <p:cNvPr id="3" name="Content Placeholder 2"/>
          <p:cNvSpPr>
            <a:spLocks noGrp="1"/>
          </p:cNvSpPr>
          <p:nvPr>
            <p:ph idx="1"/>
          </p:nvPr>
        </p:nvSpPr>
        <p:spPr/>
        <p:txBody>
          <a:bodyPr/>
          <a:lstStyle/>
          <a:p>
            <a:pPr marL="514350" indent="-514350">
              <a:buFont typeface="+mj-lt"/>
              <a:buAutoNum type="arabicPeriod"/>
            </a:pPr>
            <a:r>
              <a:rPr lang="en-US" dirty="0"/>
              <a:t>Do not minimize the pleasures of sin—they are tempting</a:t>
            </a:r>
          </a:p>
          <a:p>
            <a:pPr marL="514350" indent="-514350">
              <a:buFont typeface="+mj-lt"/>
              <a:buAutoNum type="arabicPeriod"/>
            </a:pPr>
            <a:r>
              <a:rPr lang="en-US" dirty="0"/>
              <a:t>Do not ignore the true nature of sin—it is degrading</a:t>
            </a:r>
          </a:p>
          <a:p>
            <a:pPr marL="514350" indent="-514350">
              <a:buFont typeface="+mj-lt"/>
              <a:buAutoNum type="arabicPeriod"/>
            </a:pPr>
            <a:r>
              <a:rPr lang="en-US" dirty="0"/>
              <a:t>Do not love this present world—it is passing away</a:t>
            </a:r>
          </a:p>
          <a:p>
            <a:pPr marL="514350" indent="-514350">
              <a:buFont typeface="+mj-lt"/>
              <a:buAutoNum type="arabicPeriod"/>
            </a:pPr>
            <a:r>
              <a:rPr lang="en-US" dirty="0"/>
              <a:t>Keep your eye on the Lord to not be allured by evil</a:t>
            </a:r>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4F6F2B2-65C7-4205-9E56-A1EF31B76A11}"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42</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5" name="TextBox 4"/>
          <p:cNvSpPr txBox="1"/>
          <p:nvPr/>
        </p:nvSpPr>
        <p:spPr>
          <a:xfrm>
            <a:off x="1143000" y="6467764"/>
            <a:ext cx="3630289"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1" u="none" strike="noStrike" kern="0" cap="none" spc="0" normalizeH="0" baseline="0" noProof="0" dirty="0">
                <a:ln>
                  <a:noFill/>
                </a:ln>
                <a:solidFill>
                  <a:sysClr val="windowText" lastClr="000000"/>
                </a:solidFill>
                <a:effectLst/>
                <a:uLnTx/>
                <a:uFillTx/>
              </a:rPr>
              <a:t>*</a:t>
            </a:r>
            <a:r>
              <a:rPr kumimoji="0" lang="en-US" sz="1800" b="0" i="0" u="none" strike="noStrike" kern="0" cap="none" spc="0" normalizeH="0" baseline="0" noProof="0" dirty="0">
                <a:ln>
                  <a:noFill/>
                </a:ln>
                <a:solidFill>
                  <a:sysClr val="windowText" lastClr="000000"/>
                </a:solidFill>
                <a:effectLst/>
                <a:uLnTx/>
                <a:uFillTx/>
              </a:rPr>
              <a:t>From</a:t>
            </a:r>
            <a:r>
              <a:rPr kumimoji="0" lang="en-US" sz="1800" b="0" i="1" u="none" strike="noStrike" kern="0" cap="none" spc="0" normalizeH="0" baseline="0" noProof="0" dirty="0">
                <a:ln>
                  <a:noFill/>
                </a:ln>
                <a:solidFill>
                  <a:sysClr val="windowText" lastClr="000000"/>
                </a:solidFill>
                <a:effectLst/>
                <a:uLnTx/>
                <a:uFillTx/>
              </a:rPr>
              <a:t> Truth For Today Commentary</a:t>
            </a:r>
          </a:p>
        </p:txBody>
      </p:sp>
    </p:spTree>
    <p:extLst>
      <p:ext uri="{BB962C8B-B14F-4D97-AF65-F5344CB8AC3E}">
        <p14:creationId xmlns:p14="http://schemas.microsoft.com/office/powerpoint/2010/main" val="20811164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par>
                          <p:cTn id="19" fill="hold">
                            <p:stCondLst>
                              <p:cond delay="0"/>
                            </p:stCondLst>
                            <p:childTnLst>
                              <p:par>
                                <p:cTn id="20" presetID="1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a:r>
              <a:rPr lang="en-US" altLang="en-US" sz="5400">
                <a:latin typeface="Gill Sans Ultra Bold" panose="020B0A02020104020203" pitchFamily="34" charset="0"/>
              </a:rPr>
              <a:t>QUOTES</a:t>
            </a:r>
          </a:p>
        </p:txBody>
      </p:sp>
      <p:sp>
        <p:nvSpPr>
          <p:cNvPr id="9220" name="Text Box 4"/>
          <p:cNvSpPr txBox="1">
            <a:spLocks noChangeArrowheads="1"/>
          </p:cNvSpPr>
          <p:nvPr/>
        </p:nvSpPr>
        <p:spPr bwMode="auto">
          <a:xfrm>
            <a:off x="5584825" y="1295400"/>
            <a:ext cx="2873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latin typeface="Trebuchet MS" panose="020B0603020202020204" pitchFamily="34" charset="0"/>
              </a:rPr>
              <a:t>ROBERT HARKRIDER</a:t>
            </a:r>
          </a:p>
        </p:txBody>
      </p:sp>
      <p:sp>
        <p:nvSpPr>
          <p:cNvPr id="9222" name="Text Box 6"/>
          <p:cNvSpPr txBox="1">
            <a:spLocks noChangeArrowheads="1"/>
          </p:cNvSpPr>
          <p:nvPr/>
        </p:nvSpPr>
        <p:spPr bwMode="auto">
          <a:xfrm>
            <a:off x="457200" y="1828800"/>
            <a:ext cx="8382000"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dirty="0">
                <a:ln>
                  <a:noFill/>
                </a:ln>
                <a:solidFill>
                  <a:sysClr val="windowText" lastClr="000000"/>
                </a:solidFill>
                <a:effectLst/>
                <a:uLnTx/>
                <a:uFillTx/>
              </a:rPr>
              <a:t>“Another mistake made in viewing Jerusalem as the harlot is to see her downfall in A.D. 70 at the hands of the Romans to be the same event as the battle of Armageddon. That interpretation radically changes the thrust of the Revelation visions. Those who accept that interpretation agree that up to this point the beast and false prophet represent the Roman Empire and its paganism of Caesar-Worship. They agree that Satan controls this kingdom of men and is using it to wage war against the spiritual kingdom of God. Why then, would there be a diversion from this basic theme to describe how God used this wicked kingdom to destroy a wicked city of Jerusalem? Not only that, but this interpretation demands two battles – the destruction of Jerusalem and later the fall of the beast and false prophet. The reader of Revelation has been prepared. . .”</a:t>
            </a:r>
          </a:p>
        </p:txBody>
      </p:sp>
    </p:spTree>
    <p:custDataLst>
      <p:tags r:id="rId1"/>
    </p:custDataLst>
    <p:extLst>
      <p:ext uri="{BB962C8B-B14F-4D97-AF65-F5344CB8AC3E}">
        <p14:creationId xmlns:p14="http://schemas.microsoft.com/office/powerpoint/2010/main" val="1386046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repeatCount="2000" fill="hold" grpId="0" nodeType="withEffect">
                                  <p:stCondLst>
                                    <p:cond delay="0"/>
                                  </p:stCondLst>
                                  <p:iterate type="lt">
                                    <p:tmPct val="10000"/>
                                  </p:iterate>
                                  <p:childTnLst>
                                    <p:animClr clrSpc="rgb" dir="cw">
                                      <p:cBhvr override="childStyle">
                                        <p:cTn id="6" dur="1000" autoRev="1" fill="hold"/>
                                        <p:tgtEl>
                                          <p:spTgt spid="9220"/>
                                        </p:tgtEl>
                                        <p:attrNameLst>
                                          <p:attrName>style.color</p:attrName>
                                        </p:attrNameLst>
                                      </p:cBhvr>
                                      <p:to>
                                        <a:schemeClr val="bg1"/>
                                      </p:to>
                                    </p:animClr>
                                    <p:animClr clrSpc="rgb" dir="cw">
                                      <p:cBhvr>
                                        <p:cTn id="7" dur="1000" autoRev="1" fill="hold"/>
                                        <p:tgtEl>
                                          <p:spTgt spid="9220"/>
                                        </p:tgtEl>
                                        <p:attrNameLst>
                                          <p:attrName>fillcolor</p:attrName>
                                        </p:attrNameLst>
                                      </p:cBhvr>
                                      <p:to>
                                        <a:schemeClr val="bg1"/>
                                      </p:to>
                                    </p:animClr>
                                    <p:set>
                                      <p:cBhvr>
                                        <p:cTn id="8" dur="1000" autoRev="1" fill="hold"/>
                                        <p:tgtEl>
                                          <p:spTgt spid="9220"/>
                                        </p:tgtEl>
                                        <p:attrNameLst>
                                          <p:attrName>fill.type</p:attrName>
                                        </p:attrNameLst>
                                      </p:cBhvr>
                                      <p:to>
                                        <p:strVal val="solid"/>
                                      </p:to>
                                    </p:set>
                                    <p:set>
                                      <p:cBhvr>
                                        <p:cTn id="9" dur="1000" autoRev="1" fill="hold"/>
                                        <p:tgtEl>
                                          <p:spTgt spid="922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2698ACF8-C192-46CD-B316-D396C94CB6C8}"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5362" name="Rectangle 2"/>
          <p:cNvSpPr>
            <a:spLocks noGrp="1" noChangeArrowheads="1"/>
          </p:cNvSpPr>
          <p:nvPr>
            <p:ph type="title"/>
          </p:nvPr>
        </p:nvSpPr>
        <p:spPr/>
        <p:txBody>
          <a:bodyPr/>
          <a:lstStyle/>
          <a:p>
            <a:pPr algn="l"/>
            <a:r>
              <a:rPr lang="en-US" altLang="en-US" sz="5400">
                <a:latin typeface="Gill Sans Ultra Bold" panose="020B0A02020104020203" pitchFamily="34" charset="0"/>
              </a:rPr>
              <a:t>QUOTES</a:t>
            </a:r>
          </a:p>
        </p:txBody>
      </p:sp>
      <p:sp>
        <p:nvSpPr>
          <p:cNvPr id="15363" name="Text Box 3"/>
          <p:cNvSpPr txBox="1">
            <a:spLocks noChangeArrowheads="1"/>
          </p:cNvSpPr>
          <p:nvPr/>
        </p:nvSpPr>
        <p:spPr bwMode="auto">
          <a:xfrm>
            <a:off x="5584825" y="1295400"/>
            <a:ext cx="2873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latin typeface="Trebuchet MS" panose="020B0603020202020204" pitchFamily="34" charset="0"/>
              </a:rPr>
              <a:t>ROBERT HARKRIDER</a:t>
            </a:r>
          </a:p>
        </p:txBody>
      </p:sp>
      <p:sp>
        <p:nvSpPr>
          <p:cNvPr id="15364" name="Text Box 4"/>
          <p:cNvSpPr txBox="1">
            <a:spLocks noChangeArrowheads="1"/>
          </p:cNvSpPr>
          <p:nvPr/>
        </p:nvSpPr>
        <p:spPr bwMode="auto">
          <a:xfrm>
            <a:off x="381000" y="1981200"/>
            <a:ext cx="84582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 “. . .for only one battle on that great day of God Almighty. The beast (Roman Empire) and the false prophet (paganism) are the entities being defeated by God at the battle of Armageddon, not Jerusalem and the Judeo economy.”</a:t>
            </a:r>
          </a:p>
        </p:txBody>
      </p:sp>
      <p:sp>
        <p:nvSpPr>
          <p:cNvPr id="15365" name="Text Box 5"/>
          <p:cNvSpPr txBox="1">
            <a:spLocks noChangeArrowheads="1"/>
          </p:cNvSpPr>
          <p:nvPr/>
        </p:nvSpPr>
        <p:spPr bwMode="auto">
          <a:xfrm>
            <a:off x="381000" y="3657600"/>
            <a:ext cx="84582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“Those expositors who believe Revelation 17 is speaking of Jerusalem usually base their reasoning on Scriptures other than Revelation where God clearly promised that the Romans would destroy Jerusalem (Matt. 24; Luke chapters 17, 21). Then they conclude that Armageddon is the fulfillment of that prophecy. A proper exegesis, however, recognizes that a word or a phrase used in one context does not necessarily have the same definitions or meaning in a different context. . . .”</a:t>
            </a:r>
          </a:p>
        </p:txBody>
      </p:sp>
    </p:spTree>
    <p:custDataLst>
      <p:tags r:id="rId1"/>
    </p:custDataLst>
    <p:extLst>
      <p:ext uri="{BB962C8B-B14F-4D97-AF65-F5344CB8AC3E}">
        <p14:creationId xmlns:p14="http://schemas.microsoft.com/office/powerpoint/2010/main" val="2376342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repeatCount="2000" fill="hold" grpId="0" nodeType="withEffect">
                                  <p:stCondLst>
                                    <p:cond delay="0"/>
                                  </p:stCondLst>
                                  <p:iterate type="lt">
                                    <p:tmPct val="10000"/>
                                  </p:iterate>
                                  <p:childTnLst>
                                    <p:animClr clrSpc="rgb" dir="cw">
                                      <p:cBhvr override="childStyle">
                                        <p:cTn id="6" dur="1000" autoRev="1" fill="hold"/>
                                        <p:tgtEl>
                                          <p:spTgt spid="15363"/>
                                        </p:tgtEl>
                                        <p:attrNameLst>
                                          <p:attrName>style.color</p:attrName>
                                        </p:attrNameLst>
                                      </p:cBhvr>
                                      <p:to>
                                        <a:schemeClr val="bg1"/>
                                      </p:to>
                                    </p:animClr>
                                    <p:animClr clrSpc="rgb" dir="cw">
                                      <p:cBhvr>
                                        <p:cTn id="7" dur="1000" autoRev="1" fill="hold"/>
                                        <p:tgtEl>
                                          <p:spTgt spid="15363"/>
                                        </p:tgtEl>
                                        <p:attrNameLst>
                                          <p:attrName>fillcolor</p:attrName>
                                        </p:attrNameLst>
                                      </p:cBhvr>
                                      <p:to>
                                        <a:schemeClr val="bg1"/>
                                      </p:to>
                                    </p:animClr>
                                    <p:set>
                                      <p:cBhvr>
                                        <p:cTn id="8" dur="1000" autoRev="1" fill="hold"/>
                                        <p:tgtEl>
                                          <p:spTgt spid="15363"/>
                                        </p:tgtEl>
                                        <p:attrNameLst>
                                          <p:attrName>fill.type</p:attrName>
                                        </p:attrNameLst>
                                      </p:cBhvr>
                                      <p:to>
                                        <p:strVal val="solid"/>
                                      </p:to>
                                    </p:set>
                                    <p:set>
                                      <p:cBhvr>
                                        <p:cTn id="9" dur="1000" autoRev="1" fill="hold"/>
                                        <p:tgtEl>
                                          <p:spTgt spid="1536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99E91133-D645-429F-9050-E84F45C7DEF1}"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266" name="Rectangle 2"/>
          <p:cNvSpPr>
            <a:spLocks noGrp="1" noChangeArrowheads="1"/>
          </p:cNvSpPr>
          <p:nvPr>
            <p:ph type="title"/>
          </p:nvPr>
        </p:nvSpPr>
        <p:spPr/>
        <p:txBody>
          <a:bodyPr/>
          <a:lstStyle/>
          <a:p>
            <a:pPr algn="l"/>
            <a:r>
              <a:rPr lang="en-US" altLang="en-US" sz="5400">
                <a:latin typeface="Gill Sans Ultra Bold" panose="020B0A02020104020203" pitchFamily="34" charset="0"/>
              </a:rPr>
              <a:t>QUOTES</a:t>
            </a:r>
          </a:p>
        </p:txBody>
      </p:sp>
      <p:sp>
        <p:nvSpPr>
          <p:cNvPr id="11267" name="Text Box 3"/>
          <p:cNvSpPr txBox="1">
            <a:spLocks noChangeArrowheads="1"/>
          </p:cNvSpPr>
          <p:nvPr/>
        </p:nvSpPr>
        <p:spPr bwMode="auto">
          <a:xfrm>
            <a:off x="5584825" y="1295400"/>
            <a:ext cx="2873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latin typeface="Trebuchet MS" panose="020B0603020202020204" pitchFamily="34" charset="0"/>
              </a:rPr>
              <a:t>ROBERT HARKRIDER</a:t>
            </a:r>
          </a:p>
        </p:txBody>
      </p:sp>
      <p:sp>
        <p:nvSpPr>
          <p:cNvPr id="11268" name="Text Box 4"/>
          <p:cNvSpPr txBox="1">
            <a:spLocks noChangeArrowheads="1"/>
          </p:cNvSpPr>
          <p:nvPr/>
        </p:nvSpPr>
        <p:spPr bwMode="auto">
          <a:xfrm>
            <a:off x="457200" y="2209800"/>
            <a:ext cx="86868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 . .As an illustration, note how the word ‘faith’ is used in two different contexts: (a) ‘Whatsoever is not of faith is sin’ (Rom. 14:23); and (b) ‘Faith comes by hearing the word of God’ (Rom. 10:17); therefore any doctrine that is not based on the word of God is sin (Gal. 1:6-8; 2 John 9). However, it is improper exegesis to combine the proposition of (a) with (b) even though both are truths. A study of the context of Romans 14 reveals that the word ‘faith’ is not referring to the word of God, but rather to the conscience of man. Therefore one confounds the two contexts if one is imposed into the other. In like manner, some have confounded the context of Revelation 17 by imposing the truth of Matthew 24 into it.”</a:t>
            </a:r>
          </a:p>
        </p:txBody>
      </p:sp>
    </p:spTree>
    <p:custDataLst>
      <p:tags r:id="rId1"/>
    </p:custDataLst>
    <p:extLst>
      <p:ext uri="{BB962C8B-B14F-4D97-AF65-F5344CB8AC3E}">
        <p14:creationId xmlns:p14="http://schemas.microsoft.com/office/powerpoint/2010/main" val="2427831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repeatCount="2000" fill="hold" grpId="0" nodeType="withEffect">
                                  <p:stCondLst>
                                    <p:cond delay="0"/>
                                  </p:stCondLst>
                                  <p:iterate type="lt">
                                    <p:tmPct val="10000"/>
                                  </p:iterate>
                                  <p:childTnLst>
                                    <p:animClr clrSpc="rgb" dir="cw">
                                      <p:cBhvr override="childStyle">
                                        <p:cTn id="6" dur="1000" autoRev="1" fill="hold"/>
                                        <p:tgtEl>
                                          <p:spTgt spid="11267"/>
                                        </p:tgtEl>
                                        <p:attrNameLst>
                                          <p:attrName>style.color</p:attrName>
                                        </p:attrNameLst>
                                      </p:cBhvr>
                                      <p:to>
                                        <a:schemeClr val="bg1"/>
                                      </p:to>
                                    </p:animClr>
                                    <p:animClr clrSpc="rgb" dir="cw">
                                      <p:cBhvr>
                                        <p:cTn id="7" dur="1000" autoRev="1" fill="hold"/>
                                        <p:tgtEl>
                                          <p:spTgt spid="11267"/>
                                        </p:tgtEl>
                                        <p:attrNameLst>
                                          <p:attrName>fillcolor</p:attrName>
                                        </p:attrNameLst>
                                      </p:cBhvr>
                                      <p:to>
                                        <a:schemeClr val="bg1"/>
                                      </p:to>
                                    </p:animClr>
                                    <p:set>
                                      <p:cBhvr>
                                        <p:cTn id="8" dur="1000" autoRev="1" fill="hold"/>
                                        <p:tgtEl>
                                          <p:spTgt spid="11267"/>
                                        </p:tgtEl>
                                        <p:attrNameLst>
                                          <p:attrName>fill.type</p:attrName>
                                        </p:attrNameLst>
                                      </p:cBhvr>
                                      <p:to>
                                        <p:strVal val="solid"/>
                                      </p:to>
                                    </p:set>
                                    <p:set>
                                      <p:cBhvr>
                                        <p:cTn id="9" dur="1000" autoRev="1" fill="hold"/>
                                        <p:tgtEl>
                                          <p:spTgt spid="1126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14742F2-4D86-43E1-AE11-E6E614CE6D07}"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2290" name="Rectangle 2"/>
          <p:cNvSpPr>
            <a:spLocks noGrp="1" noChangeArrowheads="1"/>
          </p:cNvSpPr>
          <p:nvPr>
            <p:ph type="title"/>
          </p:nvPr>
        </p:nvSpPr>
        <p:spPr/>
        <p:txBody>
          <a:bodyPr/>
          <a:lstStyle/>
          <a:p>
            <a:pPr algn="l"/>
            <a:r>
              <a:rPr lang="en-US" altLang="en-US" sz="5400">
                <a:latin typeface="Gill Sans Ultra Bold" panose="020B0A02020104020203" pitchFamily="34" charset="0"/>
              </a:rPr>
              <a:t>QUOTES</a:t>
            </a:r>
          </a:p>
        </p:txBody>
      </p:sp>
      <p:sp>
        <p:nvSpPr>
          <p:cNvPr id="12291" name="Text Box 3"/>
          <p:cNvSpPr txBox="1">
            <a:spLocks noChangeArrowheads="1"/>
          </p:cNvSpPr>
          <p:nvPr/>
        </p:nvSpPr>
        <p:spPr bwMode="auto">
          <a:xfrm>
            <a:off x="5584825" y="1295400"/>
            <a:ext cx="2873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latin typeface="Trebuchet MS" panose="020B0603020202020204" pitchFamily="34" charset="0"/>
              </a:rPr>
              <a:t>ROBERT HARKRIDER</a:t>
            </a:r>
          </a:p>
        </p:txBody>
      </p:sp>
      <p:sp>
        <p:nvSpPr>
          <p:cNvPr id="12292" name="Text Box 4"/>
          <p:cNvSpPr txBox="1">
            <a:spLocks noChangeArrowheads="1"/>
          </p:cNvSpPr>
          <p:nvPr/>
        </p:nvSpPr>
        <p:spPr bwMode="auto">
          <a:xfrm>
            <a:off x="457200" y="2133600"/>
            <a:ext cx="84582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“In fact, the context of Revelation 14:8-10 illustrates that what Babylon does, the beast does. Their actions are not separate. She exercises the power of the beast and seduces the nations to worship the beast. Jerusalem never did this, but Rome certainly functioned in that way. Rome made all nations drink of the wine of the wrath of her fornication. How did she do this? This passage explains that the wrath is God’s because of her spiritual fornication. Her fornication was the act of worshiping the beast! All nations that were influenced by her in this paganistic worship suffered the wrath of God.”</a:t>
            </a:r>
          </a:p>
        </p:txBody>
      </p:sp>
    </p:spTree>
    <p:custDataLst>
      <p:tags r:id="rId1"/>
    </p:custDataLst>
    <p:extLst>
      <p:ext uri="{BB962C8B-B14F-4D97-AF65-F5344CB8AC3E}">
        <p14:creationId xmlns:p14="http://schemas.microsoft.com/office/powerpoint/2010/main" val="3654479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repeatCount="2000" fill="hold" grpId="0" nodeType="withEffect">
                                  <p:stCondLst>
                                    <p:cond delay="0"/>
                                  </p:stCondLst>
                                  <p:iterate type="lt">
                                    <p:tmPct val="10000"/>
                                  </p:iterate>
                                  <p:childTnLst>
                                    <p:animClr clrSpc="rgb" dir="cw">
                                      <p:cBhvr override="childStyle">
                                        <p:cTn id="6" dur="1000" autoRev="1" fill="hold"/>
                                        <p:tgtEl>
                                          <p:spTgt spid="12291"/>
                                        </p:tgtEl>
                                        <p:attrNameLst>
                                          <p:attrName>style.color</p:attrName>
                                        </p:attrNameLst>
                                      </p:cBhvr>
                                      <p:to>
                                        <a:schemeClr val="bg1"/>
                                      </p:to>
                                    </p:animClr>
                                    <p:animClr clrSpc="rgb" dir="cw">
                                      <p:cBhvr>
                                        <p:cTn id="7" dur="1000" autoRev="1" fill="hold"/>
                                        <p:tgtEl>
                                          <p:spTgt spid="12291"/>
                                        </p:tgtEl>
                                        <p:attrNameLst>
                                          <p:attrName>fillcolor</p:attrName>
                                        </p:attrNameLst>
                                      </p:cBhvr>
                                      <p:to>
                                        <a:schemeClr val="bg1"/>
                                      </p:to>
                                    </p:animClr>
                                    <p:set>
                                      <p:cBhvr>
                                        <p:cTn id="8" dur="1000" autoRev="1" fill="hold"/>
                                        <p:tgtEl>
                                          <p:spTgt spid="12291"/>
                                        </p:tgtEl>
                                        <p:attrNameLst>
                                          <p:attrName>fill.type</p:attrName>
                                        </p:attrNameLst>
                                      </p:cBhvr>
                                      <p:to>
                                        <p:strVal val="solid"/>
                                      </p:to>
                                    </p:set>
                                    <p:set>
                                      <p:cBhvr>
                                        <p:cTn id="9" dur="1000" autoRev="1" fill="hold"/>
                                        <p:tgtEl>
                                          <p:spTgt spid="12291"/>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58DF1B5-1C82-4F2B-BE78-84F189DDD16F}"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3314" name="Rectangle 2"/>
          <p:cNvSpPr>
            <a:spLocks noGrp="1" noChangeArrowheads="1"/>
          </p:cNvSpPr>
          <p:nvPr>
            <p:ph type="title"/>
          </p:nvPr>
        </p:nvSpPr>
        <p:spPr/>
        <p:txBody>
          <a:bodyPr/>
          <a:lstStyle/>
          <a:p>
            <a:pPr algn="l"/>
            <a:r>
              <a:rPr lang="en-US" altLang="en-US" sz="5400">
                <a:latin typeface="Gill Sans Ultra Bold" panose="020B0A02020104020203" pitchFamily="34" charset="0"/>
              </a:rPr>
              <a:t>QUOTES</a:t>
            </a:r>
          </a:p>
        </p:txBody>
      </p:sp>
      <p:sp>
        <p:nvSpPr>
          <p:cNvPr id="13315" name="Text Box 3"/>
          <p:cNvSpPr txBox="1">
            <a:spLocks noChangeArrowheads="1"/>
          </p:cNvSpPr>
          <p:nvPr/>
        </p:nvSpPr>
        <p:spPr bwMode="auto">
          <a:xfrm>
            <a:off x="5584825" y="1295400"/>
            <a:ext cx="2873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latin typeface="Trebuchet MS" panose="020B0603020202020204" pitchFamily="34" charset="0"/>
              </a:rPr>
              <a:t>ROBERT HARKRIDER</a:t>
            </a:r>
          </a:p>
        </p:txBody>
      </p:sp>
      <p:sp>
        <p:nvSpPr>
          <p:cNvPr id="13316" name="Text Box 4"/>
          <p:cNvSpPr txBox="1">
            <a:spLocks noChangeArrowheads="1"/>
          </p:cNvSpPr>
          <p:nvPr/>
        </p:nvSpPr>
        <p:spPr bwMode="auto">
          <a:xfrm>
            <a:off x="533400" y="2209800"/>
            <a:ext cx="83820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“The description of the harlot fits only late first century Rome. What is about to be revealed in the next three chapters is an enlargement upon the final judgments of God as summarized in the seven golden bowls of wrath. The battle of ‘that great day of God Almighty’ was introduced in 16:12-16, but it is not described until 19:19-21. So much importance was attached to the great city of Rome from which emanated the paganistic god-Caesar worship that two chapters portray her doom. Rome’s demise had already been foreshadowed in 14:8 and 16:19, but now this vision magnifies the events as the reader must behold the murderous harlot that rides upon the blasphemous beast.” </a:t>
            </a:r>
          </a:p>
        </p:txBody>
      </p:sp>
    </p:spTree>
    <p:custDataLst>
      <p:tags r:id="rId1"/>
    </p:custDataLst>
    <p:extLst>
      <p:ext uri="{BB962C8B-B14F-4D97-AF65-F5344CB8AC3E}">
        <p14:creationId xmlns:p14="http://schemas.microsoft.com/office/powerpoint/2010/main" val="2036189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repeatCount="2000" fill="hold" grpId="0" nodeType="withEffect">
                                  <p:stCondLst>
                                    <p:cond delay="0"/>
                                  </p:stCondLst>
                                  <p:iterate type="lt">
                                    <p:tmPct val="10000"/>
                                  </p:iterate>
                                  <p:childTnLst>
                                    <p:animClr clrSpc="rgb" dir="cw">
                                      <p:cBhvr override="childStyle">
                                        <p:cTn id="6" dur="1000" autoRev="1" fill="hold"/>
                                        <p:tgtEl>
                                          <p:spTgt spid="13315"/>
                                        </p:tgtEl>
                                        <p:attrNameLst>
                                          <p:attrName>style.color</p:attrName>
                                        </p:attrNameLst>
                                      </p:cBhvr>
                                      <p:to>
                                        <a:schemeClr val="bg1"/>
                                      </p:to>
                                    </p:animClr>
                                    <p:animClr clrSpc="rgb" dir="cw">
                                      <p:cBhvr>
                                        <p:cTn id="7" dur="1000" autoRev="1" fill="hold"/>
                                        <p:tgtEl>
                                          <p:spTgt spid="13315"/>
                                        </p:tgtEl>
                                        <p:attrNameLst>
                                          <p:attrName>fillcolor</p:attrName>
                                        </p:attrNameLst>
                                      </p:cBhvr>
                                      <p:to>
                                        <a:schemeClr val="bg1"/>
                                      </p:to>
                                    </p:animClr>
                                    <p:set>
                                      <p:cBhvr>
                                        <p:cTn id="8" dur="1000" autoRev="1" fill="hold"/>
                                        <p:tgtEl>
                                          <p:spTgt spid="13315"/>
                                        </p:tgtEl>
                                        <p:attrNameLst>
                                          <p:attrName>fill.type</p:attrName>
                                        </p:attrNameLst>
                                      </p:cBhvr>
                                      <p:to>
                                        <p:strVal val="solid"/>
                                      </p:to>
                                    </p:set>
                                    <p:set>
                                      <p:cBhvr>
                                        <p:cTn id="9" dur="1000" autoRev="1" fill="hold"/>
                                        <p:tgtEl>
                                          <p:spTgt spid="1331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Slide.p3d 3"/>
  <p:tag name="POWER3D OPTIONS" val="Medium "/>
</p:tagLst>
</file>

<file path=ppt/tags/tag2.xml><?xml version="1.0" encoding="utf-8"?>
<p:tagLst xmlns:a="http://schemas.openxmlformats.org/drawingml/2006/main" xmlns:r="http://schemas.openxmlformats.org/officeDocument/2006/relationships" xmlns:p="http://schemas.openxmlformats.org/presentationml/2006/main">
  <p:tag name="POWER3D TRANSITION" val="Slide.p3d 3"/>
  <p:tag name="POWER3D OPTIONS" val="Medium "/>
</p:tagLst>
</file>

<file path=ppt/tags/tag3.xml><?xml version="1.0" encoding="utf-8"?>
<p:tagLst xmlns:a="http://schemas.openxmlformats.org/drawingml/2006/main" xmlns:r="http://schemas.openxmlformats.org/officeDocument/2006/relationships" xmlns:p="http://schemas.openxmlformats.org/presentationml/2006/main">
  <p:tag name="POWER3D TRANSITION" val="Slide.p3d 3"/>
  <p:tag name="POWER3D OPTIONS" val="Medium "/>
</p:tagLst>
</file>

<file path=ppt/tags/tag4.xml><?xml version="1.0" encoding="utf-8"?>
<p:tagLst xmlns:a="http://schemas.openxmlformats.org/drawingml/2006/main" xmlns:r="http://schemas.openxmlformats.org/officeDocument/2006/relationships" xmlns:p="http://schemas.openxmlformats.org/presentationml/2006/main">
  <p:tag name="POWER3D TRANSITION" val="Starburst.p3d 1"/>
  <p:tag name="POWER3D OPTIONS" val="Medium "/>
</p:tagLst>
</file>

<file path=ppt/tags/tag5.xml><?xml version="1.0" encoding="utf-8"?>
<p:tagLst xmlns:a="http://schemas.openxmlformats.org/drawingml/2006/main" xmlns:r="http://schemas.openxmlformats.org/officeDocument/2006/relationships" xmlns:p="http://schemas.openxmlformats.org/presentationml/2006/main">
  <p:tag name="POWER3D TRANSITION" val="Slide.p3d 0"/>
  <p:tag name="POWER3D OPTIONS" val="Slow "/>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T Red014L">
  <a:themeElements>
    <a:clrScheme name="PT Red014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T Red014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T Red014L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T Red014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T Red014L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T Red014L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T Red014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T Red014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T Red014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3730</Words>
  <Application>Microsoft Office PowerPoint</Application>
  <PresentationFormat>On-screen Show (4:3)</PresentationFormat>
  <Paragraphs>347</Paragraphs>
  <Slides>42</Slides>
  <Notes>13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42</vt:i4>
      </vt:variant>
    </vt:vector>
  </HeadingPairs>
  <TitlesOfParts>
    <vt:vector size="53" baseType="lpstr">
      <vt:lpstr>Arial</vt:lpstr>
      <vt:lpstr>Calibri</vt:lpstr>
      <vt:lpstr>Calibri Light</vt:lpstr>
      <vt:lpstr>Cambria</vt:lpstr>
      <vt:lpstr>Gill Sans Ultra Bold</vt:lpstr>
      <vt:lpstr>Segoe UI Semibold</vt:lpstr>
      <vt:lpstr>Times New Roman</vt:lpstr>
      <vt:lpstr>Trebuchet MS</vt:lpstr>
      <vt:lpstr>Wingdings</vt:lpstr>
      <vt:lpstr>Office Theme</vt:lpstr>
      <vt:lpstr>PT Red014L</vt:lpstr>
      <vt:lpstr>Revelation 17 – 19</vt:lpstr>
      <vt:lpstr>IDENTIFYING THE HARLOT</vt:lpstr>
      <vt:lpstr>IDENTIFYING THE HARLOT AS ROME</vt:lpstr>
      <vt:lpstr>IDENTIFYING THE HARLOT AS ROME</vt:lpstr>
      <vt:lpstr>QUOTES</vt:lpstr>
      <vt:lpstr>QUOTES</vt:lpstr>
      <vt:lpstr>QUOTES</vt:lpstr>
      <vt:lpstr>QUOTES</vt:lpstr>
      <vt:lpstr>QUOTES</vt:lpstr>
      <vt:lpstr>17:1, 2</vt:lpstr>
      <vt:lpstr>17:2  (THE FORNICATION OF NATIONS)</vt:lpstr>
      <vt:lpstr>17:3, 4</vt:lpstr>
      <vt:lpstr>A HARLOT CITY OF OLD</vt:lpstr>
      <vt:lpstr>COMPARISONS OF THE BEAST</vt:lpstr>
      <vt:lpstr>MARVELED WITH GREAT AMAZEMENT (17:5-7)</vt:lpstr>
      <vt:lpstr>Mystery, Babylon the Great, the Mother of Harlots and of the Abominations of the Earth </vt:lpstr>
      <vt:lpstr>A society that is bent on self gratification and is set free from divine restraint becomes its own foe  (cf. 17:16) </vt:lpstr>
      <vt:lpstr>The Meaning of the Woman and Beast</vt:lpstr>
      <vt:lpstr>17:8</vt:lpstr>
      <vt:lpstr>17:8</vt:lpstr>
      <vt:lpstr>17:9</vt:lpstr>
      <vt:lpstr>17:9</vt:lpstr>
      <vt:lpstr>17:10-11</vt:lpstr>
      <vt:lpstr>7 Kings (17:10, 11)</vt:lpstr>
      <vt:lpstr>7 Kings (17:10, 11)</vt:lpstr>
      <vt:lpstr>Robert Harkrider</vt:lpstr>
      <vt:lpstr>The Seventh King</vt:lpstr>
      <vt:lpstr>Making Sense of 17:11</vt:lpstr>
      <vt:lpstr>Making Sense of 17:11</vt:lpstr>
      <vt:lpstr>Ten Horns (17:12-13)</vt:lpstr>
      <vt:lpstr>Ten Horns (17:12-13)</vt:lpstr>
      <vt:lpstr>The Lamb Overcomes (17:14)</vt:lpstr>
      <vt:lpstr>17:14</vt:lpstr>
      <vt:lpstr>17:14</vt:lpstr>
      <vt:lpstr>Additional Explanation</vt:lpstr>
      <vt:lpstr>WATERS (17:15)</vt:lpstr>
      <vt:lpstr>TEN HORNS (17:16)</vt:lpstr>
      <vt:lpstr>17:17, 18</vt:lpstr>
      <vt:lpstr>Contrast of Two Women</vt:lpstr>
      <vt:lpstr>Applications</vt:lpstr>
      <vt:lpstr>Applications</vt:lpstr>
      <vt:lpstr>Lessons Against Sin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17 – 19</dc:title>
  <dc:creator>Steven Wallace</dc:creator>
  <cp:lastModifiedBy>Steven Wallace</cp:lastModifiedBy>
  <cp:revision>4</cp:revision>
  <dcterms:created xsi:type="dcterms:W3CDTF">2016-05-06T23:24:35Z</dcterms:created>
  <dcterms:modified xsi:type="dcterms:W3CDTF">2016-05-27T20:13:37Z</dcterms:modified>
</cp:coreProperties>
</file>